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6" r:id="rId3"/>
    <p:sldId id="264" r:id="rId4"/>
    <p:sldId id="277" r:id="rId5"/>
    <p:sldId id="268" r:id="rId6"/>
    <p:sldId id="292" r:id="rId7"/>
    <p:sldId id="297" r:id="rId8"/>
    <p:sldId id="298" r:id="rId9"/>
    <p:sldId id="278" r:id="rId10"/>
    <p:sldId id="293" r:id="rId11"/>
    <p:sldId id="294" r:id="rId12"/>
    <p:sldId id="295" r:id="rId13"/>
    <p:sldId id="299" r:id="rId14"/>
    <p:sldId id="300" r:id="rId15"/>
    <p:sldId id="301" r:id="rId16"/>
    <p:sldId id="302" r:id="rId17"/>
    <p:sldId id="303" r:id="rId18"/>
    <p:sldId id="305" r:id="rId19"/>
    <p:sldId id="304" r:id="rId20"/>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667" autoAdjust="0"/>
  </p:normalViewPr>
  <p:slideViewPr>
    <p:cSldViewPr>
      <p:cViewPr varScale="1">
        <p:scale>
          <a:sx n="86" d="100"/>
          <a:sy n="86"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55CECF0-13FC-4538-8084-D87C708548AA}" type="datetimeFigureOut">
              <a:rPr lang="tr-TR"/>
              <a:pPr>
                <a:defRPr/>
              </a:pPr>
              <a:t>13.09.2023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01FA47E-F6DD-4142-A995-134DCDC60B03}"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F6C1406A-3E82-4DAC-8CEC-4F6D952E071A}" type="slidenum">
              <a:rPr lang="tr-TR" altLang="tr-T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51F6D2DF-1833-418A-A4B2-DFE6534BDA52}" type="slidenum">
              <a:rPr lang="tr-TR" altLang="tr-T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AE6E0C4D-A9F9-40FA-907F-6422A47FFDB1}" type="slidenum">
              <a:rPr lang="tr-TR" altLang="tr-T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76DD8C79-74DE-44C4-B446-44686CC7E653}" type="slidenum">
              <a:rPr lang="tr-TR" altLang="tr-T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5F70249C-F89A-4F5D-82D1-44059753808E}" type="slidenum">
              <a:rPr lang="tr-TR" altLang="tr-T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4D92F598-4541-4D92-ABF4-3061F398E4A9}" type="slidenum">
              <a:rPr lang="tr-TR" altLang="tr-T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498AF296-6347-4390-8541-BC189061BD70}" type="slidenum">
              <a:rPr lang="tr-TR" altLang="tr-T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D2429A8F-EA19-4070-BA65-6F462BEAB528}" type="slidenum">
              <a:rPr lang="tr-TR" altLang="tr-T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08F3CD4D-215D-4090-BC57-8C578E8DC1CE}" type="slidenum">
              <a:rPr lang="tr-TR" altLang="tr-T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09C76B59-781B-4D29-9773-67133CE7AB51}" type="slidenum">
              <a:rPr lang="tr-TR" altLang="tr-T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0FBFDCD1-15B7-4C6C-B3DE-C2094D3C7F40}" type="slidenum">
              <a:rPr lang="tr-TR" altLang="tr-T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CC90E76-4458-40BB-90D7-6EFA5BE6AFCB}"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sunu kapak"/>
          <p:cNvPicPr>
            <a:picLocks noChangeAspect="1" noChangeArrowheads="1"/>
          </p:cNvPicPr>
          <p:nvPr/>
        </p:nvPicPr>
        <p:blipFill>
          <a:blip r:embed="rId2"/>
          <a:srcRect/>
          <a:stretch>
            <a:fillRect/>
          </a:stretch>
        </p:blipFill>
        <p:spPr bwMode="auto">
          <a:xfrm>
            <a:off x="0" y="0"/>
            <a:ext cx="9144000" cy="6951663"/>
          </a:xfrm>
          <a:prstGeom prst="rect">
            <a:avLst/>
          </a:prstGeom>
          <a:noFill/>
          <a:ln w="9525">
            <a:noFill/>
            <a:miter lim="800000"/>
            <a:headEnd/>
            <a:tailEnd/>
          </a:ln>
        </p:spPr>
      </p:pic>
      <p:sp>
        <p:nvSpPr>
          <p:cNvPr id="3075" name="Rectangle 8"/>
          <p:cNvSpPr>
            <a:spLocks noGrp="1" noChangeArrowheads="1"/>
          </p:cNvSpPr>
          <p:nvPr>
            <p:ph type="subTitle" idx="1"/>
          </p:nvPr>
        </p:nvSpPr>
        <p:spPr>
          <a:xfrm>
            <a:off x="3048000" y="1524000"/>
            <a:ext cx="6096000" cy="3962400"/>
          </a:xfrm>
        </p:spPr>
        <p:txBody>
          <a:bodyPr/>
          <a:lstStyle/>
          <a:p>
            <a:pPr eaLnBrk="1" hangingPunct="1">
              <a:lnSpc>
                <a:spcPct val="90000"/>
              </a:lnSpc>
            </a:pPr>
            <a:r>
              <a:rPr lang="tr-TR" altLang="tr-TR" b="1" dirty="0" smtClean="0">
                <a:solidFill>
                  <a:srgbClr val="0033CC"/>
                </a:solidFill>
              </a:rPr>
              <a:t>ZİYAFET HİZMETLERİ YÖNETİMİ</a:t>
            </a:r>
          </a:p>
          <a:p>
            <a:pPr eaLnBrk="1" hangingPunct="1">
              <a:lnSpc>
                <a:spcPct val="90000"/>
              </a:lnSpc>
            </a:pPr>
            <a:r>
              <a:rPr lang="tr-TR" altLang="tr-TR" b="1" dirty="0" smtClean="0">
                <a:solidFill>
                  <a:srgbClr val="0033CC"/>
                </a:solidFill>
              </a:rPr>
              <a:t>2.HAFTA</a:t>
            </a:r>
          </a:p>
          <a:p>
            <a:pPr eaLnBrk="1" hangingPunct="1">
              <a:lnSpc>
                <a:spcPct val="90000"/>
              </a:lnSpc>
            </a:pPr>
            <a:endParaRPr lang="tr-TR" altLang="tr-TR" b="1" dirty="0" smtClean="0">
              <a:solidFill>
                <a:srgbClr val="0033CC"/>
              </a:solidFill>
            </a:endParaRPr>
          </a:p>
          <a:p>
            <a:pPr eaLnBrk="1" hangingPunct="1">
              <a:lnSpc>
                <a:spcPct val="90000"/>
              </a:lnSpc>
            </a:pPr>
            <a:r>
              <a:rPr lang="tr-TR" altLang="tr-TR" b="1" dirty="0" err="1" smtClean="0">
                <a:solidFill>
                  <a:srgbClr val="0033CC"/>
                </a:solidFill>
              </a:rPr>
              <a:t>Öğr</a:t>
            </a:r>
            <a:r>
              <a:rPr lang="tr-TR" altLang="tr-TR" b="1" dirty="0" smtClean="0">
                <a:solidFill>
                  <a:srgbClr val="0033CC"/>
                </a:solidFill>
              </a:rPr>
              <a:t>. Gör .</a:t>
            </a:r>
            <a:r>
              <a:rPr lang="tr-TR" altLang="tr-TR" b="1" dirty="0" err="1" smtClean="0">
                <a:solidFill>
                  <a:srgbClr val="0033CC"/>
                </a:solidFill>
              </a:rPr>
              <a:t>S.Ali</a:t>
            </a:r>
            <a:r>
              <a:rPr lang="tr-TR" altLang="tr-TR" b="1" dirty="0" smtClean="0">
                <a:solidFill>
                  <a:srgbClr val="0033CC"/>
                </a:solidFill>
              </a:rPr>
              <a:t> ÇELİK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81000"/>
            <a:ext cx="8229600" cy="6019800"/>
          </a:xfrm>
        </p:spPr>
        <p:txBody>
          <a:bodyPr/>
          <a:lstStyle/>
          <a:p>
            <a:pPr marL="0" indent="0">
              <a:buNone/>
            </a:pPr>
            <a:r>
              <a:rPr lang="tr-TR" sz="1800" dirty="0" smtClean="0">
                <a:solidFill>
                  <a:srgbClr val="FF0000"/>
                </a:solidFill>
              </a:rPr>
              <a:t>A-Restoranlar</a:t>
            </a:r>
          </a:p>
          <a:p>
            <a:pPr marL="0" indent="0">
              <a:buNone/>
            </a:pPr>
            <a:r>
              <a:rPr lang="tr-TR" sz="1800" dirty="0" smtClean="0"/>
              <a:t>1-Lüks restoranlar (fide </a:t>
            </a:r>
            <a:r>
              <a:rPr lang="tr-TR" sz="1800" dirty="0" err="1" smtClean="0"/>
              <a:t>dining</a:t>
            </a:r>
            <a:r>
              <a:rPr lang="tr-TR" sz="1800" dirty="0" smtClean="0"/>
              <a:t> </a:t>
            </a:r>
            <a:r>
              <a:rPr lang="tr-TR" sz="1800" dirty="0" err="1" smtClean="0"/>
              <a:t>room</a:t>
            </a:r>
            <a:r>
              <a:rPr lang="tr-TR" sz="1800" dirty="0" smtClean="0"/>
              <a:t>)</a:t>
            </a:r>
          </a:p>
          <a:p>
            <a:pPr marL="0" indent="0">
              <a:buNone/>
            </a:pPr>
            <a:r>
              <a:rPr lang="tr-TR" sz="1800" dirty="0" smtClean="0"/>
              <a:t>2-Sıradan restoranlar (</a:t>
            </a:r>
            <a:r>
              <a:rPr lang="tr-TR" sz="1800" dirty="0" err="1" smtClean="0"/>
              <a:t>casual</a:t>
            </a:r>
            <a:r>
              <a:rPr lang="tr-TR" sz="1800" dirty="0" smtClean="0"/>
              <a:t> </a:t>
            </a:r>
            <a:r>
              <a:rPr lang="tr-TR" sz="1800" dirty="0" err="1" smtClean="0"/>
              <a:t>dining</a:t>
            </a:r>
            <a:r>
              <a:rPr lang="tr-TR" sz="1800" dirty="0" smtClean="0"/>
              <a:t> </a:t>
            </a:r>
            <a:r>
              <a:rPr lang="tr-TR" sz="1800" dirty="0" err="1" smtClean="0"/>
              <a:t>restaurants</a:t>
            </a:r>
            <a:r>
              <a:rPr lang="tr-TR" sz="1800" dirty="0" smtClean="0"/>
              <a:t>)</a:t>
            </a:r>
          </a:p>
          <a:p>
            <a:pPr marL="0" indent="0">
              <a:buNone/>
            </a:pPr>
            <a:r>
              <a:rPr lang="tr-TR" sz="1800" dirty="0" smtClean="0"/>
              <a:t>3-Özellikli restoranlar (</a:t>
            </a:r>
            <a:r>
              <a:rPr lang="tr-TR" sz="1800" dirty="0" err="1" smtClean="0"/>
              <a:t>speciality</a:t>
            </a:r>
            <a:r>
              <a:rPr lang="tr-TR" sz="1800" dirty="0" smtClean="0"/>
              <a:t>)</a:t>
            </a:r>
          </a:p>
          <a:p>
            <a:pPr marL="0" indent="0">
              <a:buNone/>
            </a:pPr>
            <a:r>
              <a:rPr lang="tr-TR" sz="1800" dirty="0" smtClean="0"/>
              <a:t>4-Büyük ölçekli restoranlar (</a:t>
            </a:r>
            <a:r>
              <a:rPr lang="tr-TR" sz="1800" dirty="0" err="1" smtClean="0"/>
              <a:t>large</a:t>
            </a:r>
            <a:r>
              <a:rPr lang="tr-TR" sz="1800" dirty="0" smtClean="0"/>
              <a:t> </a:t>
            </a:r>
            <a:r>
              <a:rPr lang="tr-TR" sz="1800" dirty="0" err="1" smtClean="0"/>
              <a:t>scale</a:t>
            </a:r>
            <a:r>
              <a:rPr lang="tr-TR" sz="1800" dirty="0" smtClean="0"/>
              <a:t>, </a:t>
            </a:r>
            <a:r>
              <a:rPr lang="tr-TR" sz="1800" dirty="0" err="1" smtClean="0"/>
              <a:t>full</a:t>
            </a:r>
            <a:r>
              <a:rPr lang="tr-TR" sz="1800" dirty="0" smtClean="0"/>
              <a:t> service </a:t>
            </a:r>
            <a:r>
              <a:rPr lang="tr-TR" sz="1800" dirty="0" err="1" smtClean="0"/>
              <a:t>restaurants</a:t>
            </a:r>
            <a:r>
              <a:rPr lang="tr-TR" sz="1800" dirty="0" smtClean="0"/>
              <a:t>)</a:t>
            </a:r>
          </a:p>
          <a:p>
            <a:pPr marL="0" indent="0">
              <a:buNone/>
            </a:pPr>
            <a:r>
              <a:rPr lang="tr-TR" sz="1800" dirty="0" smtClean="0">
                <a:solidFill>
                  <a:srgbClr val="FF0000"/>
                </a:solidFill>
              </a:rPr>
              <a:t>B-Çabuk yemek sunan </a:t>
            </a:r>
            <a:r>
              <a:rPr lang="tr-TR" sz="1800" dirty="0" err="1" smtClean="0">
                <a:solidFill>
                  <a:srgbClr val="FF0000"/>
                </a:solidFill>
              </a:rPr>
              <a:t>retoranlar</a:t>
            </a:r>
            <a:r>
              <a:rPr lang="tr-TR" sz="1800" dirty="0" smtClean="0">
                <a:solidFill>
                  <a:srgbClr val="FF0000"/>
                </a:solidFill>
              </a:rPr>
              <a:t> (</a:t>
            </a:r>
            <a:r>
              <a:rPr lang="tr-TR" sz="1800" dirty="0" err="1" smtClean="0">
                <a:solidFill>
                  <a:srgbClr val="FF0000"/>
                </a:solidFill>
              </a:rPr>
              <a:t>fast</a:t>
            </a:r>
            <a:r>
              <a:rPr lang="tr-TR" sz="1800" dirty="0" smtClean="0">
                <a:solidFill>
                  <a:srgbClr val="FF0000"/>
                </a:solidFill>
              </a:rPr>
              <a:t> </a:t>
            </a:r>
            <a:r>
              <a:rPr lang="tr-TR" sz="1800" dirty="0" err="1" smtClean="0">
                <a:solidFill>
                  <a:srgbClr val="FF0000"/>
                </a:solidFill>
              </a:rPr>
              <a:t>food</a:t>
            </a:r>
            <a:r>
              <a:rPr lang="tr-TR" sz="1800" dirty="0" smtClean="0">
                <a:solidFill>
                  <a:srgbClr val="FF0000"/>
                </a:solidFill>
              </a:rPr>
              <a:t>)</a:t>
            </a:r>
          </a:p>
          <a:p>
            <a:pPr marL="0" indent="0">
              <a:buNone/>
            </a:pPr>
            <a:r>
              <a:rPr lang="tr-TR" sz="1800" dirty="0" smtClean="0">
                <a:solidFill>
                  <a:srgbClr val="FF0000"/>
                </a:solidFill>
              </a:rPr>
              <a:t>C-</a:t>
            </a:r>
            <a:r>
              <a:rPr lang="tr-TR" sz="1800" dirty="0" err="1" smtClean="0">
                <a:solidFill>
                  <a:srgbClr val="FF0000"/>
                </a:solidFill>
              </a:rPr>
              <a:t>Snack</a:t>
            </a:r>
            <a:r>
              <a:rPr lang="tr-TR" sz="1800" dirty="0" smtClean="0">
                <a:solidFill>
                  <a:srgbClr val="FF0000"/>
                </a:solidFill>
              </a:rPr>
              <a:t> barlar ve </a:t>
            </a:r>
            <a:r>
              <a:rPr lang="tr-TR" sz="1800" dirty="0" err="1" smtClean="0">
                <a:solidFill>
                  <a:srgbClr val="FF0000"/>
                </a:solidFill>
              </a:rPr>
              <a:t>publar</a:t>
            </a:r>
            <a:endParaRPr lang="tr-TR" sz="1800" dirty="0" smtClean="0">
              <a:solidFill>
                <a:srgbClr val="FF0000"/>
              </a:solidFill>
            </a:endParaRPr>
          </a:p>
          <a:p>
            <a:pPr marL="0" indent="0">
              <a:buNone/>
            </a:pPr>
            <a:r>
              <a:rPr lang="tr-TR" sz="1800" dirty="0" smtClean="0">
                <a:solidFill>
                  <a:srgbClr val="FF0000"/>
                </a:solidFill>
              </a:rPr>
              <a:t>D-Kafe ve kafeteryalar</a:t>
            </a:r>
          </a:p>
          <a:p>
            <a:pPr marL="0" indent="0">
              <a:buNone/>
            </a:pPr>
            <a:r>
              <a:rPr lang="tr-TR" sz="1800" dirty="0" smtClean="0">
                <a:solidFill>
                  <a:srgbClr val="FF0000"/>
                </a:solidFill>
              </a:rPr>
              <a:t>E-Ulaşım sektöründe yiyecek içecek işletmeleri</a:t>
            </a:r>
          </a:p>
          <a:p>
            <a:pPr marL="0" indent="0">
              <a:buNone/>
            </a:pPr>
            <a:r>
              <a:rPr lang="tr-TR" sz="1800" dirty="0" smtClean="0"/>
              <a:t>1-Karayollarında verilen yiyecek içecek hizmetleri</a:t>
            </a:r>
          </a:p>
          <a:p>
            <a:pPr marL="0" indent="0">
              <a:buNone/>
            </a:pPr>
            <a:r>
              <a:rPr lang="tr-TR" sz="1800" dirty="0"/>
              <a:t>2-Denizyollarında verilen yiyecek içecek hizmetleri</a:t>
            </a:r>
          </a:p>
          <a:p>
            <a:pPr marL="0" indent="0">
              <a:buNone/>
            </a:pPr>
            <a:r>
              <a:rPr lang="tr-TR" sz="1800" dirty="0"/>
              <a:t>3-Demiryollarında verilen yiyecek içecek hizmetleri</a:t>
            </a:r>
          </a:p>
          <a:p>
            <a:pPr marL="0" indent="0">
              <a:buNone/>
            </a:pPr>
            <a:r>
              <a:rPr lang="tr-TR" sz="1800" dirty="0"/>
              <a:t>4-Havayollarında verilen yiyecek içecek hizmetleri</a:t>
            </a:r>
          </a:p>
          <a:p>
            <a:pPr marL="0" indent="0">
              <a:buNone/>
            </a:pPr>
            <a:r>
              <a:rPr lang="tr-TR" sz="1800" dirty="0" smtClean="0">
                <a:solidFill>
                  <a:srgbClr val="C00000"/>
                </a:solidFill>
              </a:rPr>
              <a:t>F-Kulüpler</a:t>
            </a:r>
          </a:p>
          <a:p>
            <a:pPr marL="0" indent="0">
              <a:buNone/>
            </a:pPr>
            <a:r>
              <a:rPr lang="tr-TR" sz="1800" dirty="0" smtClean="0">
                <a:solidFill>
                  <a:srgbClr val="C00000"/>
                </a:solidFill>
              </a:rPr>
              <a:t>G-</a:t>
            </a:r>
            <a:r>
              <a:rPr lang="tr-TR" sz="1800" dirty="0" err="1" smtClean="0">
                <a:solidFill>
                  <a:srgbClr val="C00000"/>
                </a:solidFill>
              </a:rPr>
              <a:t>Catering</a:t>
            </a:r>
            <a:r>
              <a:rPr lang="tr-TR" sz="1800" dirty="0" smtClean="0">
                <a:solidFill>
                  <a:srgbClr val="C00000"/>
                </a:solidFill>
              </a:rPr>
              <a:t> işletmeler</a:t>
            </a:r>
          </a:p>
          <a:p>
            <a:pPr marL="0" indent="0">
              <a:buNone/>
            </a:pPr>
            <a:r>
              <a:rPr lang="tr-TR" sz="1800" dirty="0" smtClean="0">
                <a:solidFill>
                  <a:srgbClr val="C00000"/>
                </a:solidFill>
              </a:rPr>
              <a:t>H-Yiyecek içecek sunan diğer işletmeler</a:t>
            </a:r>
          </a:p>
          <a:p>
            <a:pPr marL="0" indent="0">
              <a:buNone/>
            </a:pPr>
            <a:r>
              <a:rPr lang="tr-TR" sz="2000" dirty="0" err="1" smtClean="0"/>
              <a:t>Pastahaneler</a:t>
            </a:r>
            <a:r>
              <a:rPr lang="tr-TR" sz="2000" dirty="0" smtClean="0"/>
              <a:t> ,gece kulüpleri, simit evleri, etnik restoranlar vb.</a:t>
            </a:r>
          </a:p>
          <a:p>
            <a:pPr marL="0" indent="0">
              <a:buNone/>
            </a:pPr>
            <a:endParaRPr lang="tr-TR" sz="2000" dirty="0">
              <a:solidFill>
                <a:srgbClr val="C00000"/>
              </a:solidFill>
            </a:endParaRPr>
          </a:p>
        </p:txBody>
      </p:sp>
    </p:spTree>
    <p:extLst>
      <p:ext uri="{BB962C8B-B14F-4D97-AF65-F5344CB8AC3E}">
        <p14:creationId xmlns:p14="http://schemas.microsoft.com/office/powerpoint/2010/main" val="201421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81000"/>
            <a:ext cx="8229600" cy="5943600"/>
          </a:xfrm>
        </p:spPr>
        <p:txBody>
          <a:bodyPr/>
          <a:lstStyle/>
          <a:p>
            <a:pPr marL="0" indent="0">
              <a:buNone/>
            </a:pPr>
            <a:r>
              <a:rPr lang="tr-TR" sz="2000" u="sng" dirty="0" smtClean="0">
                <a:solidFill>
                  <a:srgbClr val="C00000"/>
                </a:solidFill>
              </a:rPr>
              <a:t>B-Ticari amaç gütmeyen işletmeler (sosyal)</a:t>
            </a:r>
          </a:p>
          <a:p>
            <a:pPr marL="0" indent="0">
              <a:buNone/>
            </a:pPr>
            <a:r>
              <a:rPr lang="tr-TR" sz="2000" dirty="0" smtClean="0"/>
              <a:t>1-Kurumsal işletmelerde yiyecek içecek hizmetleri</a:t>
            </a:r>
          </a:p>
          <a:p>
            <a:pPr marL="0" indent="0">
              <a:buNone/>
            </a:pPr>
            <a:r>
              <a:rPr lang="tr-TR" sz="2000" dirty="0" smtClean="0"/>
              <a:t>-Okullar</a:t>
            </a:r>
          </a:p>
          <a:p>
            <a:pPr marL="0" indent="0">
              <a:buNone/>
            </a:pPr>
            <a:r>
              <a:rPr lang="tr-TR" sz="2000" dirty="0" smtClean="0"/>
              <a:t>-Hastaneler</a:t>
            </a:r>
          </a:p>
          <a:p>
            <a:pPr marL="0" indent="0">
              <a:buNone/>
            </a:pPr>
            <a:r>
              <a:rPr lang="tr-TR" sz="2000" dirty="0" smtClean="0"/>
              <a:t>-Diğer yiyecek içecek hizmeti veren kurumsal işletmeler (askeri birlikler, hapishaneler vb.)</a:t>
            </a:r>
          </a:p>
          <a:p>
            <a:pPr marL="0" indent="0">
              <a:buNone/>
            </a:pPr>
            <a:r>
              <a:rPr lang="tr-TR" sz="2000" dirty="0" smtClean="0"/>
              <a:t>2-Endüstriyel işletmeler (vergi dairesi öğle yemeği, üniversite öğle yemeği, bazı yerler 3 öğün de verebilir)</a:t>
            </a:r>
          </a:p>
          <a:p>
            <a:pPr marL="0" indent="0">
              <a:buNone/>
            </a:pPr>
            <a:endParaRPr lang="tr-TR" sz="2000" dirty="0"/>
          </a:p>
        </p:txBody>
      </p:sp>
    </p:spTree>
    <p:extLst>
      <p:ext uri="{BB962C8B-B14F-4D97-AF65-F5344CB8AC3E}">
        <p14:creationId xmlns:p14="http://schemas.microsoft.com/office/powerpoint/2010/main" val="121302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3562"/>
          </a:xfrm>
        </p:spPr>
        <p:txBody>
          <a:bodyPr/>
          <a:lstStyle/>
          <a:p>
            <a:r>
              <a:rPr lang="tr-TR" sz="2000" dirty="0">
                <a:solidFill>
                  <a:srgbClr val="C00000"/>
                </a:solidFill>
              </a:rPr>
              <a:t>Amaçlarına Göre Yiyecek İçecek İşletmeleri</a:t>
            </a:r>
          </a:p>
        </p:txBody>
      </p:sp>
      <p:pic>
        <p:nvPicPr>
          <p:cNvPr id="4" name="İçerik Yer Tutucusu 3"/>
          <p:cNvPicPr>
            <a:picLocks noGrp="1" noChangeAspect="1"/>
          </p:cNvPicPr>
          <p:nvPr>
            <p:ph idx="1"/>
          </p:nvPr>
        </p:nvPicPr>
        <p:blipFill>
          <a:blip r:embed="rId2"/>
          <a:stretch>
            <a:fillRect/>
          </a:stretch>
        </p:blipFill>
        <p:spPr>
          <a:xfrm>
            <a:off x="973732" y="952341"/>
            <a:ext cx="7196536" cy="5059680"/>
          </a:xfrm>
          <a:prstGeom prst="rect">
            <a:avLst/>
          </a:prstGeom>
        </p:spPr>
      </p:pic>
    </p:spTree>
    <p:extLst>
      <p:ext uri="{BB962C8B-B14F-4D97-AF65-F5344CB8AC3E}">
        <p14:creationId xmlns:p14="http://schemas.microsoft.com/office/powerpoint/2010/main" val="104305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68362"/>
          </a:xfrm>
        </p:spPr>
        <p:txBody>
          <a:bodyPr/>
          <a:lstStyle/>
          <a:p>
            <a:r>
              <a:rPr lang="tr-TR" sz="2000" dirty="0" smtClean="0">
                <a:solidFill>
                  <a:srgbClr val="FF0000"/>
                </a:solidFill>
              </a:rPr>
              <a:t>Otel Organizasyonu ve Bu Organizasyon İçerisinde Yer Alan Yiyecek İçecek Üniteleri</a:t>
            </a:r>
            <a:endParaRPr lang="tr-TR" sz="2000" dirty="0">
              <a:solidFill>
                <a:srgbClr val="FF0000"/>
              </a:solidFill>
            </a:endParaRPr>
          </a:p>
        </p:txBody>
      </p:sp>
      <p:sp>
        <p:nvSpPr>
          <p:cNvPr id="3" name="İçerik Yer Tutucusu 2"/>
          <p:cNvSpPr>
            <a:spLocks noGrp="1"/>
          </p:cNvSpPr>
          <p:nvPr>
            <p:ph idx="1"/>
          </p:nvPr>
        </p:nvSpPr>
        <p:spPr>
          <a:xfrm>
            <a:off x="304800" y="1143000"/>
            <a:ext cx="8686800" cy="5334000"/>
          </a:xfrm>
        </p:spPr>
        <p:txBody>
          <a:bodyPr/>
          <a:lstStyle/>
          <a:p>
            <a:pPr marL="0" indent="0">
              <a:buNone/>
            </a:pPr>
            <a:r>
              <a:rPr lang="tr-TR" sz="1600" dirty="0" smtClean="0"/>
              <a:t>Otel işletmelerindeki organizasyonu;</a:t>
            </a:r>
          </a:p>
          <a:p>
            <a:pPr marL="0" indent="0">
              <a:buNone/>
            </a:pPr>
            <a:r>
              <a:rPr lang="tr-TR" sz="1600" dirty="0" smtClean="0"/>
              <a:t>1-Geligetiren bölümler (faaliyet departmanları)</a:t>
            </a:r>
          </a:p>
          <a:p>
            <a:pPr marL="0" indent="0">
              <a:buNone/>
            </a:pPr>
            <a:r>
              <a:rPr lang="tr-TR" sz="1600" dirty="0" smtClean="0"/>
              <a:t>	Temel olarak konaklama (odalar) ve yiyecek içecek bölümleri ön plana çıkmaktadır. İlaveten kuaför, sigara satışı, çamaşırhane gibi yan gelir getiren ünitelerde gelir getiren ek hizmetler olarak değerlendirilebilir.</a:t>
            </a:r>
          </a:p>
          <a:p>
            <a:pPr marL="0" indent="0">
              <a:buNone/>
            </a:pPr>
            <a:r>
              <a:rPr lang="tr-TR" sz="1600" dirty="0" smtClean="0"/>
              <a:t>2-Gelir getirmeyen bölümler (hizmet departmanları)</a:t>
            </a:r>
          </a:p>
          <a:p>
            <a:pPr marL="0" indent="0">
              <a:buNone/>
            </a:pPr>
            <a:r>
              <a:rPr lang="tr-TR" sz="1600" dirty="0" smtClean="0"/>
              <a:t>	Yönetim, muhasebe, mühendislik, bakım onarım vb.</a:t>
            </a:r>
          </a:p>
          <a:p>
            <a:pPr marL="0" indent="0">
              <a:buNone/>
            </a:pPr>
            <a:r>
              <a:rPr lang="tr-TR" sz="1600" dirty="0" smtClean="0"/>
              <a:t>Otel organizasyonu içerisinde yiyecek içecek hizmeti veren üniteler, işletmenin büyüklüğü, hizmet kalitesi, mali kaynakları, hukuki yaptırımlara bağlı olarak değişmektedir. Genelleme yapacak olursak bu üniteler;</a:t>
            </a:r>
          </a:p>
          <a:p>
            <a:pPr marL="0" indent="0">
              <a:buNone/>
            </a:pPr>
            <a:r>
              <a:rPr lang="tr-TR" sz="1600" dirty="0" smtClean="0"/>
              <a:t>*Restoran </a:t>
            </a:r>
          </a:p>
          <a:p>
            <a:pPr marL="0" indent="0">
              <a:buNone/>
            </a:pPr>
            <a:r>
              <a:rPr lang="tr-TR" sz="1600" dirty="0" smtClean="0"/>
              <a:t>*</a:t>
            </a:r>
            <a:r>
              <a:rPr lang="tr-TR" sz="1600" dirty="0" err="1" smtClean="0"/>
              <a:t>Grill</a:t>
            </a:r>
            <a:endParaRPr lang="tr-TR" sz="1600" dirty="0" smtClean="0"/>
          </a:p>
          <a:p>
            <a:pPr marL="0" indent="0">
              <a:buNone/>
            </a:pPr>
            <a:r>
              <a:rPr lang="tr-TR" sz="1600" dirty="0" smtClean="0"/>
              <a:t>*Ziyafet salonu</a:t>
            </a:r>
          </a:p>
          <a:p>
            <a:pPr marL="0" indent="0">
              <a:buNone/>
            </a:pPr>
            <a:r>
              <a:rPr lang="tr-TR" sz="1600" dirty="0" smtClean="0"/>
              <a:t>*Lobi</a:t>
            </a:r>
          </a:p>
          <a:p>
            <a:pPr marL="0" indent="0">
              <a:buNone/>
            </a:pPr>
            <a:r>
              <a:rPr lang="tr-TR" sz="1600" dirty="0" smtClean="0"/>
              <a:t>*Kahvaltı salonu</a:t>
            </a:r>
          </a:p>
          <a:p>
            <a:pPr marL="0" indent="0">
              <a:buNone/>
            </a:pPr>
            <a:r>
              <a:rPr lang="tr-TR" sz="1600" dirty="0" smtClean="0"/>
              <a:t>*</a:t>
            </a:r>
            <a:r>
              <a:rPr lang="tr-TR" sz="1600" dirty="0" err="1" smtClean="0"/>
              <a:t>Room</a:t>
            </a:r>
            <a:r>
              <a:rPr lang="tr-TR" sz="1600" dirty="0" smtClean="0"/>
              <a:t> servis</a:t>
            </a:r>
          </a:p>
          <a:p>
            <a:pPr marL="0" indent="0">
              <a:buNone/>
            </a:pPr>
            <a:r>
              <a:rPr lang="tr-TR" sz="1600" dirty="0" smtClean="0"/>
              <a:t>*Gece kulübü</a:t>
            </a:r>
          </a:p>
          <a:p>
            <a:pPr marL="0" indent="0">
              <a:buNone/>
            </a:pPr>
            <a:r>
              <a:rPr lang="tr-TR" sz="1600" dirty="0" smtClean="0"/>
              <a:t>*</a:t>
            </a:r>
            <a:r>
              <a:rPr lang="tr-TR" sz="1600" dirty="0" err="1" smtClean="0"/>
              <a:t>Snack</a:t>
            </a:r>
            <a:r>
              <a:rPr lang="tr-TR" sz="1600" dirty="0" smtClean="0"/>
              <a:t> bar</a:t>
            </a:r>
            <a:endParaRPr lang="tr-TR" sz="1600" dirty="0"/>
          </a:p>
        </p:txBody>
      </p:sp>
    </p:spTree>
    <p:extLst>
      <p:ext uri="{BB962C8B-B14F-4D97-AF65-F5344CB8AC3E}">
        <p14:creationId xmlns:p14="http://schemas.microsoft.com/office/powerpoint/2010/main" val="4855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9762"/>
          </a:xfrm>
        </p:spPr>
        <p:txBody>
          <a:bodyPr/>
          <a:lstStyle/>
          <a:p>
            <a:r>
              <a:rPr lang="tr-TR" sz="2000" dirty="0">
                <a:solidFill>
                  <a:srgbClr val="C00000"/>
                </a:solidFill>
              </a:rPr>
              <a:t>Tipik Bir Restoranın Organizasyon Yapısı</a:t>
            </a:r>
          </a:p>
        </p:txBody>
      </p:sp>
      <p:pic>
        <p:nvPicPr>
          <p:cNvPr id="4" name="İçerik Yer Tutucusu 3"/>
          <p:cNvPicPr>
            <a:picLocks noGrp="1" noChangeAspect="1"/>
          </p:cNvPicPr>
          <p:nvPr>
            <p:ph idx="1"/>
          </p:nvPr>
        </p:nvPicPr>
        <p:blipFill>
          <a:blip r:embed="rId2"/>
          <a:stretch>
            <a:fillRect/>
          </a:stretch>
        </p:blipFill>
        <p:spPr>
          <a:xfrm>
            <a:off x="1314397" y="1472640"/>
            <a:ext cx="6439006" cy="4750920"/>
          </a:xfrm>
          <a:prstGeom prst="rect">
            <a:avLst/>
          </a:prstGeom>
        </p:spPr>
      </p:pic>
    </p:spTree>
    <p:extLst>
      <p:ext uri="{BB962C8B-B14F-4D97-AF65-F5344CB8AC3E}">
        <p14:creationId xmlns:p14="http://schemas.microsoft.com/office/powerpoint/2010/main" val="123125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944562"/>
          </a:xfrm>
        </p:spPr>
        <p:txBody>
          <a:bodyPr/>
          <a:lstStyle/>
          <a:p>
            <a:r>
              <a:rPr lang="tr-TR" sz="2000" dirty="0">
                <a:solidFill>
                  <a:srgbClr val="C00000"/>
                </a:solidFill>
              </a:rPr>
              <a:t>Büyük Ölçekli Bir Yiyecek İçecek İşletmesinin</a:t>
            </a:r>
            <a:br>
              <a:rPr lang="tr-TR" sz="2000" dirty="0">
                <a:solidFill>
                  <a:srgbClr val="C00000"/>
                </a:solidFill>
              </a:rPr>
            </a:br>
            <a:r>
              <a:rPr lang="tr-TR" sz="2000" dirty="0">
                <a:solidFill>
                  <a:srgbClr val="C00000"/>
                </a:solidFill>
              </a:rPr>
              <a:t>Organizasyon Yapısı</a:t>
            </a:r>
          </a:p>
        </p:txBody>
      </p:sp>
      <p:pic>
        <p:nvPicPr>
          <p:cNvPr id="4" name="İçerik Yer Tutucusu 3"/>
          <p:cNvPicPr>
            <a:picLocks noGrp="1" noChangeAspect="1"/>
          </p:cNvPicPr>
          <p:nvPr>
            <p:ph idx="1"/>
          </p:nvPr>
        </p:nvPicPr>
        <p:blipFill>
          <a:blip r:embed="rId2"/>
          <a:stretch>
            <a:fillRect/>
          </a:stretch>
        </p:blipFill>
        <p:spPr>
          <a:xfrm>
            <a:off x="623099" y="1431060"/>
            <a:ext cx="7974001" cy="4910280"/>
          </a:xfrm>
          <a:prstGeom prst="rect">
            <a:avLst/>
          </a:prstGeom>
        </p:spPr>
      </p:pic>
    </p:spTree>
    <p:extLst>
      <p:ext uri="{BB962C8B-B14F-4D97-AF65-F5344CB8AC3E}">
        <p14:creationId xmlns:p14="http://schemas.microsoft.com/office/powerpoint/2010/main" val="183817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68362"/>
          </a:xfrm>
        </p:spPr>
        <p:txBody>
          <a:bodyPr/>
          <a:lstStyle/>
          <a:p>
            <a:r>
              <a:rPr lang="tr-TR" sz="2000" dirty="0">
                <a:solidFill>
                  <a:srgbClr val="C00000"/>
                </a:solidFill>
              </a:rPr>
              <a:t>Büyük Ölçekli Bir Yiyecek İçecek İşletmesinin</a:t>
            </a:r>
            <a:br>
              <a:rPr lang="tr-TR" sz="2000" dirty="0">
                <a:solidFill>
                  <a:srgbClr val="C00000"/>
                </a:solidFill>
              </a:rPr>
            </a:br>
            <a:r>
              <a:rPr lang="tr-TR" sz="2000" dirty="0">
                <a:solidFill>
                  <a:srgbClr val="C00000"/>
                </a:solidFill>
              </a:rPr>
              <a:t>Mutfağının Organizasyon Yapısı</a:t>
            </a:r>
          </a:p>
        </p:txBody>
      </p:sp>
      <p:pic>
        <p:nvPicPr>
          <p:cNvPr id="4" name="İçerik Yer Tutucusu 3"/>
          <p:cNvPicPr>
            <a:picLocks noGrp="1" noChangeAspect="1"/>
          </p:cNvPicPr>
          <p:nvPr>
            <p:ph idx="1"/>
          </p:nvPr>
        </p:nvPicPr>
        <p:blipFill>
          <a:blip r:embed="rId2"/>
          <a:stretch>
            <a:fillRect/>
          </a:stretch>
        </p:blipFill>
        <p:spPr>
          <a:xfrm>
            <a:off x="348993" y="1492560"/>
            <a:ext cx="8522214" cy="4711080"/>
          </a:xfrm>
          <a:prstGeom prst="rect">
            <a:avLst/>
          </a:prstGeom>
        </p:spPr>
      </p:pic>
    </p:spTree>
    <p:extLst>
      <p:ext uri="{BB962C8B-B14F-4D97-AF65-F5344CB8AC3E}">
        <p14:creationId xmlns:p14="http://schemas.microsoft.com/office/powerpoint/2010/main" val="23577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dirty="0">
                <a:solidFill>
                  <a:srgbClr val="C00000"/>
                </a:solidFill>
              </a:rPr>
              <a:t>Büyük Otellerde Yiyecek-İçecek Bölümünün</a:t>
            </a:r>
            <a:br>
              <a:rPr lang="tr-TR" sz="2000" dirty="0">
                <a:solidFill>
                  <a:srgbClr val="C00000"/>
                </a:solidFill>
              </a:rPr>
            </a:br>
            <a:r>
              <a:rPr lang="tr-TR" sz="2000" dirty="0">
                <a:solidFill>
                  <a:srgbClr val="C00000"/>
                </a:solidFill>
              </a:rPr>
              <a:t>Organizasyonu</a:t>
            </a:r>
          </a:p>
        </p:txBody>
      </p:sp>
      <p:pic>
        <p:nvPicPr>
          <p:cNvPr id="4" name="İçerik Yer Tutucusu 3"/>
          <p:cNvPicPr>
            <a:picLocks noGrp="1" noChangeAspect="1"/>
          </p:cNvPicPr>
          <p:nvPr>
            <p:ph idx="1"/>
          </p:nvPr>
        </p:nvPicPr>
        <p:blipFill>
          <a:blip r:embed="rId2"/>
          <a:stretch>
            <a:fillRect/>
          </a:stretch>
        </p:blipFill>
        <p:spPr>
          <a:xfrm>
            <a:off x="314107" y="2123280"/>
            <a:ext cx="8591986" cy="3525840"/>
          </a:xfrm>
          <a:prstGeom prst="rect">
            <a:avLst/>
          </a:prstGeom>
        </p:spPr>
      </p:pic>
    </p:spTree>
    <p:extLst>
      <p:ext uri="{BB962C8B-B14F-4D97-AF65-F5344CB8AC3E}">
        <p14:creationId xmlns:p14="http://schemas.microsoft.com/office/powerpoint/2010/main" val="99019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87362"/>
          </a:xfrm>
        </p:spPr>
        <p:txBody>
          <a:bodyPr/>
          <a:lstStyle/>
          <a:p>
            <a:r>
              <a:rPr lang="tr-TR" sz="2000" dirty="0" smtClean="0">
                <a:solidFill>
                  <a:srgbClr val="FF0000"/>
                </a:solidFill>
              </a:rPr>
              <a:t>Ziyafet Bölümü Personeli</a:t>
            </a:r>
            <a:endParaRPr lang="tr-TR" sz="2000" dirty="0">
              <a:solidFill>
                <a:srgbClr val="FF0000"/>
              </a:solidFill>
            </a:endParaRPr>
          </a:p>
        </p:txBody>
      </p:sp>
      <p:sp>
        <p:nvSpPr>
          <p:cNvPr id="3" name="İçerik Yer Tutucusu 2"/>
          <p:cNvSpPr>
            <a:spLocks noGrp="1"/>
          </p:cNvSpPr>
          <p:nvPr>
            <p:ph idx="1"/>
          </p:nvPr>
        </p:nvSpPr>
        <p:spPr>
          <a:xfrm>
            <a:off x="457200" y="762000"/>
            <a:ext cx="8229600" cy="5791200"/>
          </a:xfrm>
        </p:spPr>
        <p:txBody>
          <a:bodyPr/>
          <a:lstStyle/>
          <a:p>
            <a:pPr marL="0" indent="0">
              <a:buNone/>
            </a:pPr>
            <a:r>
              <a:rPr lang="tr-TR" sz="1800" dirty="0" smtClean="0"/>
              <a:t>1-Yiyecek içecek müdürü (</a:t>
            </a:r>
            <a:r>
              <a:rPr lang="tr-TR" sz="1800" dirty="0" err="1" smtClean="0"/>
              <a:t>food</a:t>
            </a:r>
            <a:r>
              <a:rPr lang="tr-TR" sz="1800" dirty="0" smtClean="0"/>
              <a:t> </a:t>
            </a:r>
            <a:r>
              <a:rPr lang="tr-TR" sz="1800" dirty="0" err="1" smtClean="0"/>
              <a:t>and</a:t>
            </a:r>
            <a:r>
              <a:rPr lang="tr-TR" sz="1800" dirty="0" smtClean="0"/>
              <a:t> </a:t>
            </a:r>
            <a:r>
              <a:rPr lang="tr-TR" sz="1800" dirty="0" err="1" smtClean="0"/>
              <a:t>beverage</a:t>
            </a:r>
            <a:r>
              <a:rPr lang="tr-TR" sz="1800" dirty="0" smtClean="0"/>
              <a:t> </a:t>
            </a:r>
            <a:r>
              <a:rPr lang="tr-TR" sz="1800" dirty="0" err="1" smtClean="0"/>
              <a:t>manager</a:t>
            </a:r>
            <a:r>
              <a:rPr lang="tr-TR" sz="1800" dirty="0" smtClean="0"/>
              <a:t>)</a:t>
            </a:r>
          </a:p>
          <a:p>
            <a:pPr marL="0" indent="0">
              <a:buNone/>
            </a:pPr>
            <a:r>
              <a:rPr lang="tr-TR" sz="1800" dirty="0" smtClean="0"/>
              <a:t>2-Ziyafet bölümü müdürü (</a:t>
            </a:r>
            <a:r>
              <a:rPr lang="tr-TR" sz="1800" dirty="0" err="1" smtClean="0"/>
              <a:t>banquet</a:t>
            </a:r>
            <a:r>
              <a:rPr lang="tr-TR" sz="1800" dirty="0" smtClean="0"/>
              <a:t> </a:t>
            </a:r>
            <a:r>
              <a:rPr lang="tr-TR" sz="1800" dirty="0" err="1" smtClean="0"/>
              <a:t>manager</a:t>
            </a:r>
            <a:r>
              <a:rPr lang="tr-TR" sz="1800" dirty="0" smtClean="0"/>
              <a:t>)</a:t>
            </a:r>
          </a:p>
          <a:p>
            <a:pPr marL="0" indent="0">
              <a:buNone/>
            </a:pPr>
            <a:r>
              <a:rPr lang="tr-TR" sz="1800" dirty="0" smtClean="0"/>
              <a:t>3-Ziyafet müdürü asistanı (</a:t>
            </a:r>
            <a:r>
              <a:rPr lang="tr-TR" sz="1800" dirty="0" err="1" smtClean="0"/>
              <a:t>banquet</a:t>
            </a:r>
            <a:r>
              <a:rPr lang="tr-TR" sz="1800" dirty="0" smtClean="0"/>
              <a:t> service </a:t>
            </a:r>
            <a:r>
              <a:rPr lang="tr-TR" sz="1800" dirty="0" err="1" smtClean="0"/>
              <a:t>assistant</a:t>
            </a:r>
            <a:r>
              <a:rPr lang="tr-TR" sz="1800" dirty="0" smtClean="0"/>
              <a:t> </a:t>
            </a:r>
            <a:r>
              <a:rPr lang="tr-TR" sz="1800" dirty="0" err="1" smtClean="0"/>
              <a:t>manager</a:t>
            </a:r>
            <a:r>
              <a:rPr lang="tr-TR" sz="1800" dirty="0" smtClean="0"/>
              <a:t>)</a:t>
            </a:r>
          </a:p>
          <a:p>
            <a:pPr marL="0" indent="0">
              <a:buNone/>
            </a:pPr>
            <a:r>
              <a:rPr lang="tr-TR" sz="1800" dirty="0" smtClean="0"/>
              <a:t>4-Head </a:t>
            </a:r>
            <a:r>
              <a:rPr lang="tr-TR" sz="1800" dirty="0" err="1" smtClean="0"/>
              <a:t>waiter</a:t>
            </a:r>
            <a:r>
              <a:rPr lang="tr-TR" sz="1800" dirty="0" smtClean="0"/>
              <a:t> (baş garson)</a:t>
            </a:r>
          </a:p>
          <a:p>
            <a:pPr marL="0" indent="0">
              <a:buNone/>
            </a:pPr>
            <a:r>
              <a:rPr lang="tr-TR" sz="1800" dirty="0" smtClean="0"/>
              <a:t>5-Captain (ziyafet kaptanı)</a:t>
            </a:r>
          </a:p>
          <a:p>
            <a:pPr marL="0" indent="0">
              <a:buNone/>
            </a:pPr>
            <a:r>
              <a:rPr lang="tr-TR" sz="1800" dirty="0" smtClean="0"/>
              <a:t>6-Chef de </a:t>
            </a:r>
            <a:r>
              <a:rPr lang="tr-TR" sz="1800" dirty="0" err="1" smtClean="0"/>
              <a:t>Rang-waiter</a:t>
            </a:r>
            <a:r>
              <a:rPr lang="tr-TR" sz="1800" dirty="0" smtClean="0"/>
              <a:t> (garson)</a:t>
            </a:r>
          </a:p>
          <a:p>
            <a:pPr marL="0" indent="0">
              <a:buNone/>
            </a:pPr>
            <a:endParaRPr lang="tr-TR" sz="1800" dirty="0"/>
          </a:p>
          <a:p>
            <a:pPr marL="0" indent="0">
              <a:buNone/>
            </a:pPr>
            <a:r>
              <a:rPr lang="tr-TR" sz="1800" dirty="0" smtClean="0">
                <a:solidFill>
                  <a:srgbClr val="FF0000"/>
                </a:solidFill>
              </a:rPr>
              <a:t>Ziyafet müdürünün genel özellikleri</a:t>
            </a:r>
          </a:p>
          <a:p>
            <a:pPr marL="0" indent="0">
              <a:buNone/>
            </a:pPr>
            <a:r>
              <a:rPr lang="tr-TR" sz="1800" dirty="0" smtClean="0"/>
              <a:t>1-Düzenli görünüm</a:t>
            </a:r>
          </a:p>
          <a:p>
            <a:pPr marL="0" indent="0">
              <a:buNone/>
            </a:pPr>
            <a:r>
              <a:rPr lang="tr-TR" sz="1800" dirty="0" smtClean="0"/>
              <a:t>2-Taktik ve diplomasi</a:t>
            </a:r>
          </a:p>
          <a:p>
            <a:pPr marL="0" indent="0">
              <a:buNone/>
            </a:pPr>
            <a:r>
              <a:rPr lang="tr-TR" sz="1800" dirty="0" smtClean="0"/>
              <a:t>3-Değişikliklere çabuk tepki verme yeteneği</a:t>
            </a:r>
          </a:p>
          <a:p>
            <a:pPr marL="0" indent="0">
              <a:buNone/>
            </a:pPr>
            <a:r>
              <a:rPr lang="tr-TR" sz="1800" dirty="0" smtClean="0"/>
              <a:t>4-Panik olmama yetisi</a:t>
            </a:r>
          </a:p>
          <a:p>
            <a:pPr marL="0" indent="0">
              <a:buNone/>
            </a:pPr>
            <a:r>
              <a:rPr lang="tr-TR" sz="1800" dirty="0" smtClean="0"/>
              <a:t>5-Kişilik özellikleri</a:t>
            </a:r>
          </a:p>
          <a:p>
            <a:pPr marL="0" indent="0">
              <a:buNone/>
            </a:pPr>
            <a:r>
              <a:rPr lang="tr-TR" sz="1800" dirty="0" smtClean="0"/>
              <a:t>6-Farklı karakterlerle bir arada çalışabilme kabiliyeti</a:t>
            </a:r>
          </a:p>
          <a:p>
            <a:pPr marL="0" indent="0">
              <a:buNone/>
            </a:pPr>
            <a:r>
              <a:rPr lang="tr-TR" sz="1800" dirty="0" smtClean="0"/>
              <a:t>7-Sözlü iletişim yeteneği</a:t>
            </a:r>
          </a:p>
          <a:p>
            <a:pPr marL="0" indent="0">
              <a:buNone/>
            </a:pPr>
            <a:r>
              <a:rPr lang="tr-TR" sz="1800" dirty="0" smtClean="0"/>
              <a:t>8-Yazılı iletişim yeteneği</a:t>
            </a:r>
          </a:p>
          <a:p>
            <a:pPr marL="0" indent="0">
              <a:buNone/>
            </a:pPr>
            <a:r>
              <a:rPr lang="tr-TR" sz="1800" dirty="0" smtClean="0"/>
              <a:t>9-Organizasyon yeteneği</a:t>
            </a:r>
          </a:p>
          <a:p>
            <a:pPr marL="0" indent="0">
              <a:buNone/>
            </a:pPr>
            <a:endParaRPr lang="tr-TR" dirty="0"/>
          </a:p>
        </p:txBody>
      </p:sp>
    </p:spTree>
    <p:extLst>
      <p:ext uri="{BB962C8B-B14F-4D97-AF65-F5344CB8AC3E}">
        <p14:creationId xmlns:p14="http://schemas.microsoft.com/office/powerpoint/2010/main" val="147352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81000"/>
            <a:ext cx="8229600" cy="6019800"/>
          </a:xfrm>
        </p:spPr>
        <p:txBody>
          <a:bodyPr/>
          <a:lstStyle/>
          <a:p>
            <a:pPr marL="0" indent="0">
              <a:buNone/>
            </a:pPr>
            <a:r>
              <a:rPr lang="tr-TR" dirty="0" smtClean="0"/>
              <a:t>	</a:t>
            </a:r>
            <a:r>
              <a:rPr lang="tr-TR" sz="2000" dirty="0" smtClean="0"/>
              <a:t>Ziyafetler organizasyonu denince akla öncelikle yemekli davetler gelmekle birlikte ,otel işletmeleri yemekli olmayan organizasyonlar da yapmaktadır. Otel işletmeleri için ziyafet organizasyonu yiyecek içeceklerin verildiği alanlar dışında kalan </a:t>
            </a:r>
            <a:r>
              <a:rPr lang="tr-TR" sz="2000" u="sng" dirty="0" smtClean="0">
                <a:solidFill>
                  <a:srgbClr val="C00000"/>
                </a:solidFill>
              </a:rPr>
              <a:t>özel hizmet faaliyetlerini </a:t>
            </a:r>
            <a:r>
              <a:rPr lang="tr-TR" sz="2000" dirty="0" smtClean="0"/>
              <a:t>de ifade etmektedir.</a:t>
            </a:r>
          </a:p>
          <a:p>
            <a:pPr marL="0" indent="0">
              <a:buNone/>
            </a:pPr>
            <a:r>
              <a:rPr lang="tr-TR" sz="2000" dirty="0" smtClean="0">
                <a:solidFill>
                  <a:srgbClr val="C00000"/>
                </a:solidFill>
              </a:rPr>
              <a:t>Özel hizmet faaliyetleri;</a:t>
            </a:r>
          </a:p>
          <a:p>
            <a:pPr marL="0" indent="0">
              <a:buNone/>
            </a:pPr>
            <a:r>
              <a:rPr lang="tr-TR" sz="2000" dirty="0" smtClean="0"/>
              <a:t>1-Diplomatik etkinlikler çerçevesinde düzenlenen çeşitli organizasyonlar (protokol yemekleri, kokteyller, resmi törenler vb.).</a:t>
            </a:r>
          </a:p>
          <a:p>
            <a:pPr marL="0" indent="0">
              <a:buNone/>
            </a:pPr>
            <a:r>
              <a:rPr lang="tr-TR" sz="2000" dirty="0" smtClean="0"/>
              <a:t>2-Düğün, nişan, doğum günü, evlenme yıldönümü, yılbaşı </a:t>
            </a:r>
            <a:r>
              <a:rPr lang="tr-TR" sz="2000" dirty="0" err="1" smtClean="0"/>
              <a:t>vb</a:t>
            </a:r>
            <a:r>
              <a:rPr lang="tr-TR" sz="2000" dirty="0" smtClean="0"/>
              <a:t> özel günler için yapılan organizasyonlar (ziyafet , kokteyl, parti, gala, törenler vb.).</a:t>
            </a:r>
          </a:p>
          <a:p>
            <a:pPr marL="0" indent="0">
              <a:buNone/>
            </a:pPr>
            <a:r>
              <a:rPr lang="tr-TR" sz="2000" dirty="0" smtClean="0"/>
              <a:t>3-Toplantı, konferans, ödül törenleri, gala, kutlama, sergiler, basın toplantıları </a:t>
            </a:r>
            <a:r>
              <a:rPr lang="tr-TR" sz="2000" dirty="0" err="1" smtClean="0"/>
              <a:t>vb</a:t>
            </a:r>
            <a:r>
              <a:rPr lang="tr-TR" sz="2000" dirty="0" smtClean="0"/>
              <a:t> nedenlerle yapılan organizasyonlar.</a:t>
            </a:r>
          </a:p>
          <a:p>
            <a:pPr marL="0" indent="0">
              <a:buNone/>
            </a:pPr>
            <a:r>
              <a:rPr lang="tr-TR" sz="2000" dirty="0" smtClean="0"/>
              <a:t>4-Diğer toplantı ve davetler</a:t>
            </a:r>
            <a:endParaRPr lang="tr-TR" sz="2000" dirty="0"/>
          </a:p>
        </p:txBody>
      </p:sp>
    </p:spTree>
    <p:extLst>
      <p:ext uri="{BB962C8B-B14F-4D97-AF65-F5344CB8AC3E}">
        <p14:creationId xmlns:p14="http://schemas.microsoft.com/office/powerpoint/2010/main" val="135410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33400"/>
            <a:ext cx="8229600" cy="5943600"/>
          </a:xfrm>
        </p:spPr>
        <p:txBody>
          <a:bodyPr/>
          <a:lstStyle/>
          <a:p>
            <a:pPr marL="0" indent="0">
              <a:buNone/>
            </a:pPr>
            <a:r>
              <a:rPr lang="tr-TR" u="sng" dirty="0" smtClean="0">
                <a:solidFill>
                  <a:srgbClr val="C00000"/>
                </a:solidFill>
              </a:rPr>
              <a:t>Yiyecek içecek işletmelerinin önemi;</a:t>
            </a:r>
          </a:p>
          <a:p>
            <a:pPr marL="0" indent="0">
              <a:buNone/>
            </a:pPr>
            <a:r>
              <a:rPr lang="tr-TR" sz="2000" dirty="0" smtClean="0"/>
              <a:t>1-Herşeyden önce yiyecek içecek fiziki bir gerekliliktir.</a:t>
            </a:r>
          </a:p>
          <a:p>
            <a:pPr marL="0" indent="0">
              <a:buNone/>
            </a:pPr>
            <a:r>
              <a:rPr lang="tr-TR" sz="2000" dirty="0" smtClean="0"/>
              <a:t>2-Tüketici kaliteli ve lezzetli ürünün servisini de arzulanan düzeyde olmasını ister.</a:t>
            </a:r>
          </a:p>
          <a:p>
            <a:pPr marL="0" indent="0">
              <a:buNone/>
            </a:pPr>
            <a:r>
              <a:rPr lang="tr-TR" sz="2000" dirty="0" smtClean="0"/>
              <a:t>3-Yiyecek içecek işletmenin devamlılığı açısından da önemlidir.</a:t>
            </a:r>
            <a:endParaRPr lang="tr-TR" sz="2000" dirty="0"/>
          </a:p>
        </p:txBody>
      </p:sp>
    </p:spTree>
    <p:extLst>
      <p:ext uri="{BB962C8B-B14F-4D97-AF65-F5344CB8AC3E}">
        <p14:creationId xmlns:p14="http://schemas.microsoft.com/office/powerpoint/2010/main" val="394203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unu"/>
          <p:cNvPicPr>
            <a:picLocks noChangeAspect="1" noChangeArrowheads="1"/>
          </p:cNvPicPr>
          <p:nvPr/>
        </p:nvPicPr>
        <p:blipFill>
          <a:blip r:embed="rId2"/>
          <a:srcRect/>
          <a:stretch>
            <a:fillRect/>
          </a:stretch>
        </p:blipFill>
        <p:spPr bwMode="auto">
          <a:xfrm>
            <a:off x="0" y="5888038"/>
            <a:ext cx="9144000" cy="969962"/>
          </a:xfrm>
          <a:prstGeom prst="rect">
            <a:avLst/>
          </a:prstGeom>
          <a:noFill/>
          <a:ln w="9525">
            <a:noFill/>
            <a:miter lim="800000"/>
            <a:headEnd/>
            <a:tailEnd/>
          </a:ln>
        </p:spPr>
      </p:pic>
      <p:sp>
        <p:nvSpPr>
          <p:cNvPr id="4099" name="AutoShape 6" descr="data:image/jpeg;base64,/9j/4AAQSkZJRgABAQAAAQABAAD/2wCEAAkGBxQTEhQUEhQVFhQXFhUUFhcXFxQXFxcVFhQWFxQXFxcYICggGBomHBQUITEhJSkrLi4uFyAzODMsNyotLisBCgoKDg0OGhAQGiwkHyQsLCwsLC8sLCw0LCwsLCwsLCwsLCwsLCwsLCwsLCwsLCwsLCwsLSwsLCwsLCwsLCwsLP/AABEIALgA8AMBIgACEQEDEQH/xAAcAAABBAMBAAAAAAAAAAAAAAAABAUGBwECAwj/xABBEAACAQIDBAcFBgQFBAMAAAABAgMAEQQSIQUGMUETIlFhcZHRFjJUgaEHFCNCUrEzYsHwFXKCkuEkotLxNDVz/8QAGgEBAAMBAQEAAAAAAAAAAAAAAAECAwQFBv/EACwRAAICAQMCBQMEAwAAAAAAAAABAhEDBBIhEzEFIkFRYXGBkTJSobEU0fD/2gAMAwEAAhEDEQA/AKcb1/esVlvX96xUEBRRRQBRRRQBRRRQBRRRQBRRRQBRRRQBRRRQBRRRQBRRRQBRRRQBRRRQBRRRQBRRRQBWRWKyKAfTubj/AISbyX1rHsZj/hJvJfWvRtYqTXaec/YzH/CTeS+tHsZj/hJvJfWvRlq2C0G084+xuP8AhJvIetHsZj/hJvIetejclY6OljYec/Y3H/CTeQ9aPY3H/CTeQ9a9FFTWpoNh529jsf8ACS+Q9az7HY/4SbyHrXoig1FjYed/Y7H/AAk3kPWsex2P+El8h616HoqRsPPHsdj/AISbyHrR7HY/4SXyHrXoYDsrbo27D5UGw87+x2P+El8h60ex2P8AhJfIeteh8p7D5GsE0G088+x+P+Em8h60Hc/H/CTeQ9a9C5vCsUGw89ex+P8AhJvIetHshjvhJvIetehDWpqLJ6Z599kMd8JN5D1o9kcd8LL5D1r0DWjUsdNFAeyWO+El8h61um5mPPDCTH5D1q+6ctnjq/OosPGkedfYnaHwc3kvrXNtz8eNDhJb+C+temwtNOO981YhQs89Dc/HfCS+Q9a6exO0Pg5vIetX/BxFPAFA4UeZ/YnaHwc3kPWuZ3QxwOuFl8h616bpixX8RvGosKFjlWQldFSoPvbvI2ZoYboBcO3AnuHYO/nUSdF4qx42zvTFBdV/EfsU6A/zNTHsveqaXEIrkKjXGVRpcjTU6nhUSArpDIVYMOKkMPlWLm2bqCRa16wTbU8BrWscgYAjgQCPA1HN796IsMOiNzJIptbginTM3107qgoxswe9s6MSbOpJNj2E30I4VLtkbaixI6ps41KN73iO2qRxG2ZVbRVK8jY9Ydop6wONDWZWsw1sD1gR2c6tbRNJouNltWKZN1dttiFKyA51Au3Jhy8DT44rVOzNqjWsVmsVJB2wfvj508CmWGTKwPZS0bRXmD9KFJJsXVmkg2gnf5VkY5O36GhSmKCg7BWvQL+keQrmMYn6h9a2GJT9Q86WOTVsGn6RXNtnp2EfM136df1DzFBcdo8xQcjFiI8rEDlXBqU403drdtJmqpuuxgVW++X2lyKWw+COQKSHmFizNfURgiygW463qWb67SOHwU0imzZcinsZzlB+tUThsOW0F7AcQNLUKzY7R72YxSGXEzBuN+kZtfA6fK1WNuDvu+LZocTbprXRwLdIBxuOTDQ99VG+HYX6rWUkEhTYWJHHlwrrsrHmCaOZeKMG8QOI+YuKszNNp8npTDi5FPRFM+z3DFSODAEeBFx+9PdDSTOVMGK/iN4mpFlqPYr+I3jRkwY54qS2nbUe29sRcQtxpIB1W7e408SPck1resZOy64KpniZGKsCGBsQa0qw9vbFGIW40kHunt/lPrVfzwsjFWFmHEGqGydlg7sYjPhk/lunl/wRVU/aVg5Tj5nKtkCx9a2iqV0ufENVgbiYjSWP/K4/Y/sKzvAQ+KWMqCrRdc8+Jy6HiLE+dWi6KOG50MH2eQA4X8QAqxJGYC1u4GnLHbpwO0ZgREfMestgMtjmPeBS3CYBFiWL8qiwt2U7bGw6rewtYZewWOvzqbs221EV7OwSwoEQafUntNLgbiuVbIbUi6ZzMya1reQa1pWxUwaKDWKgBRRRUkBQaK5YrEpGpeRlRF1LMQAPnUA6EVqRUUx32jYGMgCRpD/IhNvG9qe9i7cgxaF8O4cC2YcGW/C6nUXoOBfWjVvWjULkW+0JA2GRG4NPEvG3Mmx8qSwxYiPPldHXKWylWOSxGinhrc2HdW/2oq33EsvFJYn8LNofO1bSbaQxJJ1gJVDDKL8rnWqSdGmGO6VCDEYXEKT0UqSobXDFwdTrxOot3VWO2cIY5pEYre9+qLL1hfQGrjTEZo7gFQeAYWPlVRbyyA4qUg6BsvkKmLK6iCii8vs8xfS4PDMePRhT4r1f6VNqgP2V4dlwUGbS4dx/lZiV+hqfVc52YvUbxP8AEbxqR1HMR77eNGWgQ3Cb1Tro2Vx3ix8xTzhN7om99WQ9vvD6VCaxXMdVFo4THxSfw3Vu4HXypHt7YqzrcWEgHVPb3Gq7X+zTlgttTx2Cux5BT1r+F/GhXb7Cjd+UwYoCTqcUa/8AfDTjUm2Fi8PiWmKm7sQCDowRbhCvdxPzpFvHu/PKokzLI4WxjVcv+1rm58agWFxDRyBoyVdToeYPMH0o3t7ndg00M0G1LksLG4J4nVTqjsFDEgDXk1+FdINrQQIyahlJDLY3zA2Nqg+/G0o8Zh45X0xEMidTkyMbNk7jYHtFqVbTxIeeRlPVZjlN73A4G9TNqrRXBp5ZJvHk4oe8bvi3CKML3tqfLhTBjNpyy++5PdwA+Qrg0ZuLDjw87UsxeyHjTM1rcxfUa21+elDDJi2ScfYsjBz9JGj/AKlU/O2tdKa93mP3aL/KKX3PbW67HK+5uaxWFv3VmhAUUUUIA1Wn2lYbFYyYQwIWigAL9YAGVxcXv+lbf7qsyodgJAcXtCFxcdJFJY80eJQPleOgq+Cuofs/xedFdUAJubSDNlFsxAtxANddyM+E2qkWbi74d7XAYa2NvEA/OrYw0z9bOAOsQmvFeXgaq7CxX2+APiC3yEdzUkTx7GXKa0auhrm1Qy4nx2DSaN4pBdHBVh3GuSbtRYXDKIAci3JDMWPWPEE/tSsm2p0HfTPvVvbEBDDC4djLH0mXUBL2sT23PDuqjao0hGTknFDTtPEhVZn6q8P5iewd9Nm4OycJN0hfDoXRgQW65KtfVr6EgimveLaBmk09xSQo7r6n52pHgpXjbNG5RuF1PLsrnWSmestC8kee5duzx1tOAHgLU81SmG3wxSNm6QG3IqpB8bVbG7e2VxcCyqLE3DLxysOIvzGtdEMikeZqtHkwLc+w5VGpffPiaktRp/ePif3q7OWBWNLMHsqWX3EJHbwHmanmE2HBH7sYJHNusfrThXPR0byI4Pc48ZZLdyD+ppzk2FGgjESa9JGWY6tlU5jr32Ap6kkCqWY2UakngBUD21vC8simMlVQ3XtJv7x9KlEK2WKTVc/aJgVjmjlXQyhww4AsmUhv+6p1snGieFHGl+I7COIpv3zwfSYOXS5QdIvimv7XrWcd0S+nydLKmVedRTxsHBJKWVmykL1bdvhzAqORzEjuP7U/bL2LLKhky5Y7gZ24G/Z28K44o+iyTio3dfI/7GwissUh4oHH+rOSD9axtVo4sOyjUsdSbXJ1N/Aa6U5bKwVwFW4ReJ5n/mn37shGUqCvYQDW6PDzZFufyc9kw5YIgeOQX8Tqf3pTat5DTTj8cyC/LttwFat0jjStjkaKYotucybr4cuZ5aUkwm+8DXzq6cbfmv2cKp1YmsNNkyXsV0Siim2Pb2HK36ZBpfU2PlSmLHxN7siHwZavuXuUeKa7pimozt/d6Z8SmJwsiI5Xo5VkBKugN1OnMa+dPG0NqxQoXZwQLaKQSSeAAvUexW/aW/DiYtyzEKvztcmolkjHuzTFpc2TmETfGYbEIG6NI2kAHWuwXvte+Ua/StN0tzlgkOKlkMmIcEnq5UQsetlHE6WFzTA+8kzLOGteYi9r9VctmCjkLClGw97pYRlmBmT8pJs69wP5h41ms0Trn4dmmrrlFhtSHauNEMTyHXKNB2nkPOkmzN5YJzlUlX5Kw46cjwqP797RzMsKHRes4/m/KPkL+dWlkW20Y4dJN5ljmqI/jtpSSn8Ry3z0+Q4VnY2BaRyI1zMFLeBOgPjxt4Uly8qWbF2y8BYoqkEg2PE20Av5n51yQdvln0WXHUNuNciXE4CWM/iRsO+2nmKTE1JNqb0CWAoIykhNtCCoB4+J8QKjMfM9ug8Bw/rVpqK7Myw5MjVTVM1Ztatj7J1/6SQ9sxt8kUaVU5NXduHhujwMA4FlznxYk1pgXmOHxSSWGvdj9UZPvHxP71JTUaHE11s8GA5YtLG/bSdmABJ0HO/Z304GxFQXfnFSKRFYiM65v1ns7rdlZTjzZeHI27ybbMxyJpGD/v7z3Ux1k1i9ZnRRMNwsffpITysy94I6w/bzqUYuASo0b3yupU2JBsRY2I4VUE2KaCVXQ2kUq48uB7QQatTY+01xMQkT/UP0tzU1pjmuzNNTgcVHIuzEOytz8JEFBQyMtus+tyO4afLhTrtvFxJE3SMFUghQbXJHAKPkKadu7yxYcaFXf9ANyfL3R3nyqtsVtGSeQySsWY8OwDsHYKic4x4RbT6fJndzfCLK3UlJgUte5u3zvrT6opj3TX/p47W/s60+OeypguEzn1PGWSNWNIsdDmGt/lxpZWKu1apmKdDNHsRbde+vZyFRfEbhSC/RzK1uAKlT4XBNWA9amqPFF+hvi1OTG/KynNo7Lnh0liZeOtrr8mGlI1nBGlquqfFInvsFv2kC/wAqTYjY+Hl9+GNu/KAfMVm8C9Dvh4nJfqRTySdYeVKQasDGbi4Zv4eeNuVjcE8rg8vCq6cEEg6EEg+INjWOTG4noaTWRyp0dUjLMqrxPDxpdi9kTRqWZeqNL/3y1ppaUcD413ONkII6R8p4gsxFvC9VSSXJtOc2/I0EbnNcEgghrjkeRreXHGSV2Y3c6k9pJ/4rTUDQEnma4/c3UNIcpLFQFBu1utckcuVErsZZ7HF9+f4O0ktgTWENlA7q5pHK2ZRGz6cFBb5G3CsTYeVbCRGQkXswI08KbHRD1Kc6Xf2Nlku1u6su1CxgcBa/1rRjUGjckuTfDwNI6Rp7zsFXxOlegdnYbooo4/0Kq+QtVR/Zzs3POZW4KLD/ADt2d9h9auGAm1jr2GuvDGuT57xPK3JQ9jd+B8DUZXjUlk4HwNRlK2Z5sB2DVzxmGSVCkihlPI/uOw0ZqxmqXyW7EI2xue6XaAl1/SffH/lUb6I5ghBDE2sdDcmw0NW0ZKYJN5cLI4UjMwOhZeBHfy4Vm4I2g5P0IZv3hlTEEKAOpHc9psRw8AKjUcrrfK7KG0bKxXN4241M9/3hlMbxFS9mD2YcBbLfzaocuHPOwHjf9hXPKLT4Pa073Yopo5IoAsBbwrvCaXYLYU0ozRxyOt7XRCRfsvTsm5eJCdI0QRdb9I4BAHMio2SZ0dSEOG0vuSfcKQnDkH8rEeYvT/JiFUXZgPEgVANkbNxEjJCkoTMR1VbUDm2Ud1PE2x8PAuLknQuYwixq7FrZgwVib++cpPdpW8G6o8vV4cfUblLvzS5HifeDDrxkX5G/7UjxO9KKudYpGUmwbLlUnsuaYcBhYESVpYJmZAnVa8Ys17G/K54eFJ8Q5jdsO0QiUspYGUyIGGoLXAK8bHx7qh5H7FcuLBidJOX14/oehvXiNDHhwA3AsSbjtGmtJ59s7Qe5JCgAkhQBpzsTzrjhsYJpOgnmnhcdQJ1OizcOrlAtTJjleCd4y5YqwBNzZhxGnlVOo26OrTdCaaUEn+TV1Z2Z8xvmJBJJOhuKtvdebPApJ1tVQYI6sD4/0P71Yu4e0V6HKxN1NuF+Fa4n7nJ4li2pOJMbVSW/+CEWOmC8GIk/3i5+t6uX7+nb9DVSfaa4ONJBuDHH8uIpnraZeGtrLXwyHMda74f/ANVwa162Q9lcr7HtQlUrF2atWYW1JA5kcQOduypDs7dEzxRypOFDjrKUvYgm+Ug/vWd5tgQwQqBq4cXLEZiLEcOQvULG15mWlrIyl0137GcHvNHFEFw6G/DUWHj/ADGmDEzmRizm5biTXAm1J5saq8yT3a0blIvjWPAm2+Tu1dIcIzq7Dgilj8uQ76a3xrMRlFvEf07Ke9353bExnMcrugZV0UgkaBeHA1ZQruZS1ClexFtbj7IEOGVWAzn8Ru5mA0+QsKkwFIdm86XCu1KlR8xmm5zcmaTnqt4Go0tSTFHqN4Go4gqRjF5Ncmat2NczUEmM1VfjsGUle2lnNrdma40+dWhaq93rkyYhxfSyt5/+qrPsdWmklKhoXFx2LNHmY6HWw7jw5jj4U6bPgjeB5fw0ZbhUAzHuvc3+lMISxcWvp5aiuaKbgjiCDwvrWR6KeRx8rJNHt7GwQFUlRVBuAEF+sLjKfrwp92pgvveOiw0zswiw+dwD775Re4HDWoE+LcWz5ioKkrwBAN7W+lS7af2irnkbDQRqZEF5HYdJc3t7oOg7Ksnxyceog1JOMeefyOezNkHCSRrGD0rYad3K63a65U0/STWNgiHC4bLjHBeaW5JGcxSKilekvxI0PztUPh3wxaxpGkhAVWW6p1mDG9yzeNNRMrKFsxUMzDM3NrXJsNSbU3L0IWnzTvf+Sx8NtGPCwSyzzpi2fEIVsTa6AWuOVr3twqI73TwNipDFL0mZizGwy3PAL287mmePZrn9P+2556XN6cMNu3KbHraXtfQa6kVHMvQ1xxjiyb5SX0+Psdt4sTHJ92MZ6yRhZCRa5FsvidDTbipi7FmN2Ykk95qQwbqyHjp/fdTlFuaBxa/gKRxOjT/J02O+nfJGsGQ6tIRwazW43I4+YvUh3Om/EkUcONL03WTUAnW1++3C9Kdl7EWFiy8/6VoobWcmbUrLGqHkGoJvjsYO+LmOIjDwLGzQgEsFbqqGa9lYm/V1NTnFLIEUxaFywMhIAhUDVtfzHgOzU1EIdn7OkEhdImeGQSOIpb5lZiArPKwVmazM2U6cOdRNWqMsOV45OS/2VyH1Pda/jW4NT3E7RjaaPolwxmnMUGHNlaPDxRsTJiHsACzMbBeFk4nmrdVbpPvYj6GCdisQeLpTIykdLiixA4XfKL6vbgNcumdi169Yif7NMbmWSG4sp6RTfQKdHN+wWv8AM0ybVxS47EyymVIYEWyM4J/CU2BCjV2Ykmw7RUrwXQzjFvEsc07xCyrpCFUfhwEgKXZrZmsBewFRTB4QNPK+MKBYF6SWNQiA2FkhRVNgSbDS/OokvKkTinHJlnkqqX8/T1Oe0N3sLHkMmLlvIglQfdSRkJIUlRJcE25imbEYJRII4HM17BSI2jLMdMoVideHnUp2JiSTiMdiJUSRiIoxYMVZhqIo/wA2VLKo0Fzc86XY3FwYRf8Ao1gDiRMJC7sjsrBc+InduY6yoDb8pNTSa4HWeOW2Sbf2I/gNmwxzTPI6zQ4QBpbaJJNwSFTfrAuLX55TW+5TGTHI0pBYs8jaWGexbQcrX0HZUjxeME+FUYFI55IZsjl0jRNU/wDkJELLa91DNew8demGGHiKosiTSYVVjiVSMhxOIYK8jsD+I1xfKuiqut82k7eeCi1Mlbkue3/Im0OJCZRxLvkUDnYXZvADj8qdaZdjQkvnbXIghU3BuQbytppqwA/009Guk8k4Y7+G3gaYEp+x/wDDbwpiSqs0h2FLGtayaxQkb9u4xooWdRdtLdUsLkgda3Aa8ar7a2BLPYl3IRVzFHY3ViCAt7n/AC8RVi7WwCzxtGxtcWvqbfK4vUS2luzMuUh+lBIRgqMGVAGK3JkGYX0vcHxvRkXTsYcfs8RK9msQy3JUqhut1FybOeOo4WpCmKQG4lQHtzLf96mGWSJWlky9OMLJICUHULYiNL2YsASqrf5Vy3d2nip5VBliyB0Dq6wqWB4hRl6x0PCs2kejpnnlCTi0l8kQxM6EAl0Y8NZF/YUu2bhImAvPBGDzuDb60vxO38bG2WQlHH5WijB14aFacsXtHHLHCcwjds+a4ijdrN1C4IF0tw5cahUbPBqOPOlfsOuB3UjIBz5gdQQRY94tTrDu7Cv5da23chCyYpAAFV42Cr7oaSFXkyDkhY3Fu00+ZK3SR5Upyf6nYyTYID3FIt2KGv8AWtRFIPzEjs6If+VP2WjLTail12G7omyk8WsSBoBflUU2dPj1LCSIsLm3XUDjpY69/Gp5lrXL3VDjZpHLSfBCcdtnFrouGfhYWBYeOg0p03T2i8qt08dmJ0FmW1iQb3HPSpD0QoCVG3nuWeWLjt2o4T4KF9WgQtYgE6kXHHWoHN9m0JAviHsNNUj41YVq5vEDxFS4plceWWNNR9SC4X7O4UdX6VnysrZWVMr5TcBra2oxH2epJI0suIkaR2Z3bImrMbm3YKmxwq/p/esfdF/SKjYi3+RO7ItBuwmEgxJEjOGjOjBbaXtw56mq66MDgBYcNOHhVnb9MseEYAAF2CDw4t9BVZmuTOqlSPd8L3ThKcvV/wBGpUdnd8uytSg7B5VvRasD0WkJpsOp4gV32PETPCOqB0iDUcswrBrOHfK6twsynyYH+lXUjmniTL92cFVbAWFzoBw1paDSCNgK6NMbaHXvr0D5OuTfaH8NvCmRRSnEbSLKVy2J0PdSZKhl4pooM74Y/wCLl819Kx7YY/4uXzX0pkPPx/rWKkwtj57X474uXzX0rHtfjvi5fNfSmSigtlg7m7RxGKTHdK7zOMMAoPWa3SqSFAHzp13Ww7xzxdJg3cmWIqzCVej62p0Fj269lVjgsbJC2aJ2jbtRip8xS5t5sYRY4qe3/wCsnrVXG3Z2afWPFCUKu/kn+9OEld4yqSSAwR9YKzBj1r6i9OH2i4aR5EKo7jJIDlVmFxI2mg41VmG29iY1Cx4iZFHBVkdVHgAbCjDbfxUYtHiJkBNyFkcAk6k6Hjx1qNheGvcdnl/Tfr7k93gxuJXGyww4l4PwcO1gVVc2SNSXzDkCbjurj0mOv/8AbtzN7KB7wFve46ny+dV1ip2kYtIxdjqSxuSe8muOQdgrQ4W7dljRbWxXSmM7SlKhEcuCijVmElr8QLA9tdl/xK122m40U/lOjkga3Gpte3ZzqtbV2mxcjgh3dgTmIZiQTa17HnYCpsiyxMHi8W7Kn+KSM2Yo2XJckhcmQHjYk3qN4/ezaEcjJ99kbLYZlIsdATbTv+lRyGVkOZGKtyKkgi/GxFcwvZUWLJB7a7Q+Mm8x6Ue2u0PjJvNfSmCilix+9tdofFzea+lHtptD4ubzX0phooLH720x/wAXN5r6Ue2mP+Lm819KYaKCx1xm8mLlAEuIkcA3AJFr2tfhSP8AxCX9bUmoqrSZeOWcVSbX3FP+IS/rbzo/xCX9bedJqKbV7Fuvk/c/yKPv0n6286Pv0n6286T0U2x9iOtk/c/yPw3yx4GmLm819KPbTaHxc3mvpTDRUmdj0d7cd8VL5j0rK72474qXzHpTJWRQWwPP5/vWKKKkBRRRQBRRRQBRRRQBRRRQBRRRQBRRRQBRRRQBRRRQBRRRQBRRRQBRRRQBRRRQBRRRQBWRWKKA/9k="/>
          <p:cNvSpPr>
            <a:spLocks noChangeAspect="1" noChangeArrowheads="1"/>
          </p:cNvSpPr>
          <p:nvPr/>
        </p:nvSpPr>
        <p:spPr bwMode="auto">
          <a:xfrm>
            <a:off x="117475" y="-144463"/>
            <a:ext cx="304800" cy="304801"/>
          </a:xfrm>
          <a:prstGeom prst="rect">
            <a:avLst/>
          </a:prstGeom>
          <a:noFill/>
          <a:ln w="9525">
            <a:noFill/>
            <a:miter lim="800000"/>
            <a:headEnd/>
            <a:tailEnd/>
          </a:ln>
        </p:spPr>
        <p:txBody>
          <a:bodyPr/>
          <a:lstStyle/>
          <a:p>
            <a:pPr eaLnBrk="1" hangingPunct="1"/>
            <a:endParaRPr lang="tr-TR" altLang="tr-TR"/>
          </a:p>
        </p:txBody>
      </p:sp>
      <p:sp>
        <p:nvSpPr>
          <p:cNvPr id="4100" name="9 Başlık"/>
          <p:cNvSpPr>
            <a:spLocks noGrp="1"/>
          </p:cNvSpPr>
          <p:nvPr>
            <p:ph type="title"/>
          </p:nvPr>
        </p:nvSpPr>
        <p:spPr>
          <a:xfrm>
            <a:off x="533400" y="381000"/>
            <a:ext cx="8229600" cy="1143000"/>
          </a:xfrm>
        </p:spPr>
        <p:txBody>
          <a:bodyPr/>
          <a:lstStyle/>
          <a:p>
            <a:r>
              <a:rPr lang="tr-TR" sz="2400" dirty="0">
                <a:solidFill>
                  <a:srgbClr val="FF0000"/>
                </a:solidFill>
              </a:rPr>
              <a:t>Yiyecek-İçecek Hizmet Sektörü </a:t>
            </a:r>
            <a:r>
              <a:rPr lang="tr-TR" sz="2400" dirty="0" smtClean="0">
                <a:solidFill>
                  <a:srgbClr val="FF0000"/>
                </a:solidFill>
              </a:rPr>
              <a:t>Genel Bakış</a:t>
            </a:r>
            <a:endParaRPr lang="tr-TR" altLang="tr-TR" sz="2400" b="1" dirty="0" smtClean="0">
              <a:solidFill>
                <a:srgbClr val="FF0000"/>
              </a:solidFill>
            </a:endParaRPr>
          </a:p>
        </p:txBody>
      </p:sp>
      <p:sp>
        <p:nvSpPr>
          <p:cNvPr id="4101" name="10 İçerik Yer Tutucusu"/>
          <p:cNvSpPr>
            <a:spLocks noGrp="1"/>
          </p:cNvSpPr>
          <p:nvPr>
            <p:ph idx="1"/>
          </p:nvPr>
        </p:nvSpPr>
        <p:spPr>
          <a:xfrm>
            <a:off x="228600" y="1295400"/>
            <a:ext cx="8686800" cy="4830763"/>
          </a:xfrm>
        </p:spPr>
        <p:txBody>
          <a:bodyPr/>
          <a:lstStyle/>
          <a:p>
            <a:pPr marL="0" indent="0" algn="just">
              <a:buNone/>
            </a:pPr>
            <a:r>
              <a:rPr lang="tr-TR" sz="1800" dirty="0" smtClean="0"/>
              <a:t>1</a:t>
            </a:r>
            <a:r>
              <a:rPr lang="tr-TR" sz="1800" dirty="0"/>
              <a:t>. Yiyecek İçecek Hizmet Sektörünün Kapsamı</a:t>
            </a:r>
          </a:p>
          <a:p>
            <a:pPr marL="0" indent="0" algn="just">
              <a:buNone/>
            </a:pPr>
            <a:r>
              <a:rPr lang="tr-TR" sz="1800" dirty="0"/>
              <a:t>2. Yiyecek İçecek Hizmetlerinin Gelişmesindeki </a:t>
            </a:r>
            <a:r>
              <a:rPr lang="tr-TR" sz="1800" dirty="0" smtClean="0"/>
              <a:t>Temel Etkenler</a:t>
            </a:r>
            <a:endParaRPr lang="tr-TR" sz="1800" dirty="0"/>
          </a:p>
          <a:p>
            <a:pPr marL="0" indent="0" algn="just">
              <a:buNone/>
            </a:pPr>
            <a:r>
              <a:rPr lang="tr-TR" sz="1800" dirty="0"/>
              <a:t>3. </a:t>
            </a:r>
            <a:r>
              <a:rPr lang="tr-TR" sz="1800" dirty="0" smtClean="0"/>
              <a:t>Yiyecek </a:t>
            </a:r>
            <a:r>
              <a:rPr lang="tr-TR" sz="1800" dirty="0"/>
              <a:t>İçecek İşletmelerinin </a:t>
            </a:r>
            <a:r>
              <a:rPr lang="tr-TR" sz="1800" dirty="0" smtClean="0"/>
              <a:t>Sınıflandırılması</a:t>
            </a:r>
          </a:p>
          <a:p>
            <a:pPr marL="0" indent="0" algn="just">
              <a:buNone/>
            </a:pPr>
            <a:endParaRPr lang="tr-TR" sz="1800" u="sng" dirty="0" smtClean="0">
              <a:solidFill>
                <a:srgbClr val="FF0000"/>
              </a:solidFill>
            </a:endParaRPr>
          </a:p>
          <a:p>
            <a:pPr marL="0" indent="0" algn="just">
              <a:buNone/>
            </a:pPr>
            <a:r>
              <a:rPr lang="tr-TR" sz="2000" u="sng" dirty="0" smtClean="0">
                <a:solidFill>
                  <a:srgbClr val="FF0000"/>
                </a:solidFill>
              </a:rPr>
              <a:t>1</a:t>
            </a:r>
            <a:r>
              <a:rPr lang="tr-TR" sz="2000" u="sng" dirty="0">
                <a:solidFill>
                  <a:srgbClr val="FF0000"/>
                </a:solidFill>
              </a:rPr>
              <a:t>. Yiyecek İçecek Hizmet </a:t>
            </a:r>
            <a:r>
              <a:rPr lang="tr-TR" sz="2000" u="sng" dirty="0" smtClean="0">
                <a:solidFill>
                  <a:srgbClr val="FF0000"/>
                </a:solidFill>
              </a:rPr>
              <a:t>Sektörünün Kapsamı</a:t>
            </a:r>
            <a:endParaRPr lang="tr-TR" sz="2000" u="sng" dirty="0">
              <a:solidFill>
                <a:srgbClr val="FF0000"/>
              </a:solidFill>
            </a:endParaRPr>
          </a:p>
          <a:p>
            <a:pPr marL="0" indent="0" algn="just">
              <a:buNone/>
            </a:pPr>
            <a:r>
              <a:rPr lang="tr-TR" sz="2000" dirty="0">
                <a:solidFill>
                  <a:srgbClr val="FF0000"/>
                </a:solidFill>
              </a:rPr>
              <a:t>Yiyecek içecek hizmetleri</a:t>
            </a:r>
            <a:r>
              <a:rPr lang="tr-TR" sz="2000" dirty="0"/>
              <a:t>; </a:t>
            </a:r>
            <a:r>
              <a:rPr lang="tr-TR" sz="2000" dirty="0" smtClean="0"/>
              <a:t>Evleri </a:t>
            </a:r>
            <a:r>
              <a:rPr lang="tr-TR" sz="2000" dirty="0"/>
              <a:t>dışında bulunan </a:t>
            </a:r>
            <a:r>
              <a:rPr lang="tr-TR" sz="2000" dirty="0" smtClean="0"/>
              <a:t>kişilerin geçici </a:t>
            </a:r>
            <a:r>
              <a:rPr lang="tr-TR" sz="2000" dirty="0"/>
              <a:t>konaklama ve yeme içme gereksinimlerinin </a:t>
            </a:r>
            <a:r>
              <a:rPr lang="tr-TR" sz="2000" dirty="0" smtClean="0"/>
              <a:t>karşılandığı ağırlama </a:t>
            </a:r>
            <a:r>
              <a:rPr lang="tr-TR" sz="2000" dirty="0"/>
              <a:t>endüstrisinin içerisinde yer alan sektör </a:t>
            </a:r>
            <a:r>
              <a:rPr lang="tr-TR" sz="2000" dirty="0" smtClean="0"/>
              <a:t>olarak değerlendirilmektedir</a:t>
            </a:r>
            <a:r>
              <a:rPr lang="tr-TR" sz="2000" dirty="0"/>
              <a:t>. Ayrıca yiyecek içecek </a:t>
            </a:r>
            <a:r>
              <a:rPr lang="tr-TR" sz="2000" dirty="0" smtClean="0"/>
              <a:t>malzemelerinin çeşitli </a:t>
            </a:r>
            <a:r>
              <a:rPr lang="tr-TR" sz="2000" dirty="0"/>
              <a:t>yöntemlerle satın alınması, uygun koşullarda </a:t>
            </a:r>
            <a:r>
              <a:rPr lang="tr-TR" sz="2000" dirty="0" smtClean="0"/>
              <a:t>muhafaza altına </a:t>
            </a:r>
            <a:r>
              <a:rPr lang="tr-TR" sz="2000" dirty="0"/>
              <a:t>alınıp depolanması ve ihtiyaç halinde </a:t>
            </a:r>
            <a:r>
              <a:rPr lang="tr-TR" sz="2000" dirty="0" smtClean="0"/>
              <a:t>üretimde kullanılıp </a:t>
            </a:r>
            <a:r>
              <a:rPr lang="tr-TR" sz="2000" dirty="0"/>
              <a:t>ürün (yemek, sos, kokteyl, vb.) haline </a:t>
            </a:r>
            <a:r>
              <a:rPr lang="tr-TR" sz="2000" dirty="0" smtClean="0"/>
              <a:t>dönüştürülüp konuklara </a:t>
            </a:r>
            <a:r>
              <a:rPr lang="tr-TR" sz="2000" dirty="0"/>
              <a:t>sunulmasından oluşan süreç olarak </a:t>
            </a:r>
            <a:r>
              <a:rPr lang="tr-TR" sz="2000" dirty="0" smtClean="0"/>
              <a:t>tanımlanabilir.</a:t>
            </a:r>
          </a:p>
          <a:p>
            <a:pPr marL="0" indent="0" algn="just">
              <a:buNone/>
            </a:pPr>
            <a:endParaRPr lang="tr-TR"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33400"/>
            <a:ext cx="8229600" cy="5867400"/>
          </a:xfrm>
        </p:spPr>
        <p:txBody>
          <a:bodyPr/>
          <a:lstStyle/>
          <a:p>
            <a:pPr marL="0" indent="0">
              <a:buNone/>
            </a:pPr>
            <a:r>
              <a:rPr lang="tr-TR" sz="2000" dirty="0"/>
              <a:t>Yiyecek içecek işletmesi ise, “sahip olduğu </a:t>
            </a:r>
            <a:r>
              <a:rPr lang="tr-TR" sz="2000" dirty="0" smtClean="0"/>
              <a:t>donanım (</a:t>
            </a:r>
            <a:r>
              <a:rPr lang="tr-TR" sz="2000" dirty="0"/>
              <a:t>ekipman, araç ve gereç) ve </a:t>
            </a:r>
            <a:r>
              <a:rPr lang="tr-TR" sz="2000" dirty="0" smtClean="0"/>
              <a:t>sunulan </a:t>
            </a:r>
            <a:r>
              <a:rPr lang="tr-TR" sz="2000" dirty="0"/>
              <a:t>hizmet kalitesi </a:t>
            </a:r>
            <a:r>
              <a:rPr lang="tr-TR" sz="2000" dirty="0" smtClean="0"/>
              <a:t>ile birlikte </a:t>
            </a:r>
            <a:r>
              <a:rPr lang="tr-TR" sz="2000" dirty="0"/>
              <a:t>kişilerin öncelikle yiyecek ve </a:t>
            </a:r>
            <a:r>
              <a:rPr lang="tr-TR" sz="2000" dirty="0" smtClean="0"/>
              <a:t>içecek gereksinimlerini </a:t>
            </a:r>
            <a:r>
              <a:rPr lang="tr-TR" sz="2000" dirty="0"/>
              <a:t>karşılayan, sonrasında dinlenme </a:t>
            </a:r>
            <a:r>
              <a:rPr lang="tr-TR" sz="2000" dirty="0" smtClean="0"/>
              <a:t>ve kısmen </a:t>
            </a:r>
            <a:r>
              <a:rPr lang="tr-TR" sz="2000" dirty="0"/>
              <a:t>eğlenme hizmeti sunan işletmelerdir” </a:t>
            </a:r>
            <a:r>
              <a:rPr lang="tr-TR" sz="2000" dirty="0" smtClean="0"/>
              <a:t>şeklinde ifade </a:t>
            </a:r>
            <a:r>
              <a:rPr lang="tr-TR" sz="2000" dirty="0"/>
              <a:t>edilmektedir</a:t>
            </a:r>
            <a:r>
              <a:rPr lang="tr-TR" sz="2000" dirty="0" smtClean="0"/>
              <a:t>.</a:t>
            </a:r>
          </a:p>
          <a:p>
            <a:pPr marL="0" indent="0">
              <a:buNone/>
            </a:pPr>
            <a:r>
              <a:rPr lang="tr-TR" sz="2000" u="sng" dirty="0">
                <a:solidFill>
                  <a:srgbClr val="FF0000"/>
                </a:solidFill>
              </a:rPr>
              <a:t>2. Yiyecek İçecek </a:t>
            </a:r>
            <a:r>
              <a:rPr lang="tr-TR" sz="2000" u="sng" dirty="0" smtClean="0">
                <a:solidFill>
                  <a:srgbClr val="FF0000"/>
                </a:solidFill>
              </a:rPr>
              <a:t>Hizmetlerinin Gelişmesindeki </a:t>
            </a:r>
            <a:r>
              <a:rPr lang="tr-TR" sz="2000" u="sng" dirty="0">
                <a:solidFill>
                  <a:srgbClr val="FF0000"/>
                </a:solidFill>
              </a:rPr>
              <a:t>Temel Etkenler</a:t>
            </a:r>
          </a:p>
          <a:p>
            <a:pPr marL="0" indent="0">
              <a:buNone/>
            </a:pPr>
            <a:r>
              <a:rPr lang="tr-TR" sz="2000" dirty="0"/>
              <a:t>Yapılan bir araştırmada yiyecek ve içecek hizmetlerinin gelişme</a:t>
            </a:r>
          </a:p>
          <a:p>
            <a:pPr marL="0" indent="0">
              <a:buNone/>
            </a:pPr>
            <a:r>
              <a:rPr lang="tr-TR" sz="2000" dirty="0"/>
              <a:t>nedenleri;</a:t>
            </a:r>
          </a:p>
          <a:p>
            <a:pPr marL="0" indent="0">
              <a:buNone/>
            </a:pPr>
            <a:r>
              <a:rPr lang="tr-TR" sz="2000" dirty="0"/>
              <a:t>• Mutfak kültürünün eski uygarlıklardan günümüze </a:t>
            </a:r>
            <a:r>
              <a:rPr lang="tr-TR" sz="2000" dirty="0" smtClean="0"/>
              <a:t>gelişim göstermesi</a:t>
            </a:r>
            <a:r>
              <a:rPr lang="tr-TR" sz="2000" dirty="0"/>
              <a:t>,</a:t>
            </a:r>
          </a:p>
          <a:p>
            <a:pPr marL="0" indent="0">
              <a:buNone/>
            </a:pPr>
            <a:r>
              <a:rPr lang="tr-TR" sz="2000" dirty="0"/>
              <a:t>• Boş zaman formundaki değişim,</a:t>
            </a:r>
          </a:p>
          <a:p>
            <a:pPr marL="0" indent="0">
              <a:buNone/>
            </a:pPr>
            <a:r>
              <a:rPr lang="tr-TR" sz="2000" dirty="0"/>
              <a:t>• Harcanabilir gelirdeki artış ve yaşam biçimindeki değişiklikler,</a:t>
            </a:r>
          </a:p>
          <a:p>
            <a:pPr marL="0" indent="0">
              <a:buNone/>
            </a:pPr>
            <a:r>
              <a:rPr lang="tr-TR" sz="2000" dirty="0"/>
              <a:t>• İşletme sayısındaki artış,</a:t>
            </a:r>
          </a:p>
          <a:p>
            <a:pPr marL="0" indent="0">
              <a:buNone/>
            </a:pPr>
            <a:r>
              <a:rPr lang="tr-TR" sz="2000" dirty="0"/>
              <a:t>• Menülerin gelişim göstermesi,</a:t>
            </a:r>
          </a:p>
          <a:p>
            <a:pPr marL="0" indent="0">
              <a:buNone/>
            </a:pPr>
            <a:r>
              <a:rPr lang="tr-TR" sz="2000" dirty="0"/>
              <a:t>• Ticari faaliyetlerin yoğunlaşması,</a:t>
            </a:r>
          </a:p>
          <a:p>
            <a:pPr marL="0" indent="0">
              <a:buNone/>
            </a:pPr>
            <a:r>
              <a:rPr lang="tr-TR" sz="2000" dirty="0"/>
              <a:t>• Sosyal faaliyetlerin artması şeklinde ifade edilmektedir.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unu"/>
          <p:cNvPicPr>
            <a:picLocks noChangeAspect="1" noChangeArrowheads="1"/>
          </p:cNvPicPr>
          <p:nvPr/>
        </p:nvPicPr>
        <p:blipFill>
          <a:blip r:embed="rId2"/>
          <a:srcRect/>
          <a:stretch>
            <a:fillRect/>
          </a:stretch>
        </p:blipFill>
        <p:spPr bwMode="auto">
          <a:xfrm>
            <a:off x="0" y="5888038"/>
            <a:ext cx="9144000" cy="969962"/>
          </a:xfrm>
          <a:prstGeom prst="rect">
            <a:avLst/>
          </a:prstGeom>
          <a:noFill/>
          <a:ln w="9525">
            <a:noFill/>
            <a:miter lim="800000"/>
            <a:headEnd/>
            <a:tailEnd/>
          </a:ln>
        </p:spPr>
      </p:pic>
      <p:sp>
        <p:nvSpPr>
          <p:cNvPr id="5123" name="AutoShape 6" descr="data:image/jpeg;base64,/9j/4AAQSkZJRgABAQAAAQABAAD/2wCEAAkGBxQTEhQUEhQVFhQXFhUUFhcXFxQXFxcVFhQWFxQXFxcYICggGBomHBQUITEhJSkrLi4uFyAzODMsNyotLisBCgoKDg0OGhAQGiwkHyQsLCwsLC8sLCw0LCwsLCwsLCwsLCwsLCwsLCwsLCwsLCwsLCwsLSwsLCwsLCwsLCwsLP/AABEIALgA8AMBIgACEQEDEQH/xAAcAAABBAMBAAAAAAAAAAAAAAAABAUGBwECAwj/xABBEAACAQIDBAcFBgQFBAMAAAABAgMAEQQSIQUGMUETIlFhcZHRFjJUgaEHFCNCUrEzYsHwFXKCkuEkotLxNDVz/8QAGgEBAAMBAQEAAAAAAAAAAAAAAAECAwQFBv/EACwRAAICAQMCBQMEAwAAAAAAAAABAhEDBBIhEzEFIkFRYXGBkTJSobEU0fD/2gAMAwEAAhEDEQA/AKcb1/esVlvX96xUEBRRRQBRRRQBRRRQBRRRQBRRRQBRRRQBRRRQBRRRQBRRRQBRRRQBRRRQBRRRQBRRRQBWRWKyKAfTubj/AISbyX1rHsZj/hJvJfWvRtYqTXaec/YzH/CTeS+tHsZj/hJvJfWvRlq2C0G084+xuP8AhJvIetHsZj/hJvIetejclY6OljYec/Y3H/CTeQ9aPY3H/CTeQ9a9FFTWpoNh529jsf8ACS+Q9az7HY/4SbyHrXoig1FjYed/Y7H/AAk3kPWsex2P+El8h616HoqRsPPHsdj/AISbyHrR7HY/4SXyHrXoYDsrbo27D5UGw87+x2P+El8h60ex2P8AhJfIeteh8p7D5GsE0G088+x+P+Em8h60Hc/H/CTeQ9a9C5vCsUGw89ex+P8AhJvIetHshjvhJvIetehDWpqLJ6Z599kMd8JN5D1o9kcd8LL5D1r0DWjUsdNFAeyWO+El8h61um5mPPDCTH5D1q+6ctnjq/OosPGkedfYnaHwc3kvrXNtz8eNDhJb+C+temwtNOO981YhQs89Dc/HfCS+Q9a6exO0Pg5vIetX/BxFPAFA4UeZ/YnaHwc3kPWuZ3QxwOuFl8h616bpixX8RvGosKFjlWQldFSoPvbvI2ZoYboBcO3AnuHYO/nUSdF4qx42zvTFBdV/EfsU6A/zNTHsveqaXEIrkKjXGVRpcjTU6nhUSArpDIVYMOKkMPlWLm2bqCRa16wTbU8BrWscgYAjgQCPA1HN796IsMOiNzJIptbginTM3107qgoxswe9s6MSbOpJNj2E30I4VLtkbaixI6ps41KN73iO2qRxG2ZVbRVK8jY9Ydop6wONDWZWsw1sD1gR2c6tbRNJouNltWKZN1dttiFKyA51Au3Jhy8DT44rVOzNqjWsVmsVJB2wfvj508CmWGTKwPZS0bRXmD9KFJJsXVmkg2gnf5VkY5O36GhSmKCg7BWvQL+keQrmMYn6h9a2GJT9Q86WOTVsGn6RXNtnp2EfM136df1DzFBcdo8xQcjFiI8rEDlXBqU403drdtJmqpuuxgVW++X2lyKWw+COQKSHmFizNfURgiygW463qWb67SOHwU0imzZcinsZzlB+tUThsOW0F7AcQNLUKzY7R72YxSGXEzBuN+kZtfA6fK1WNuDvu+LZocTbprXRwLdIBxuOTDQ99VG+HYX6rWUkEhTYWJHHlwrrsrHmCaOZeKMG8QOI+YuKszNNp8npTDi5FPRFM+z3DFSODAEeBFx+9PdDSTOVMGK/iN4mpFlqPYr+I3jRkwY54qS2nbUe29sRcQtxpIB1W7e408SPck1resZOy64KpniZGKsCGBsQa0qw9vbFGIW40kHunt/lPrVfzwsjFWFmHEGqGydlg7sYjPhk/lunl/wRVU/aVg5Tj5nKtkCx9a2iqV0ufENVgbiYjSWP/K4/Y/sKzvAQ+KWMqCrRdc8+Jy6HiLE+dWi6KOG50MH2eQA4X8QAqxJGYC1u4GnLHbpwO0ZgREfMestgMtjmPeBS3CYBFiWL8qiwt2U7bGw6rewtYZewWOvzqbs221EV7OwSwoEQafUntNLgbiuVbIbUi6ZzMya1reQa1pWxUwaKDWKgBRRRUkBQaK5YrEpGpeRlRF1LMQAPnUA6EVqRUUx32jYGMgCRpD/IhNvG9qe9i7cgxaF8O4cC2YcGW/C6nUXoOBfWjVvWjULkW+0JA2GRG4NPEvG3Mmx8qSwxYiPPldHXKWylWOSxGinhrc2HdW/2oq33EsvFJYn8LNofO1bSbaQxJJ1gJVDDKL8rnWqSdGmGO6VCDEYXEKT0UqSobXDFwdTrxOot3VWO2cIY5pEYre9+qLL1hfQGrjTEZo7gFQeAYWPlVRbyyA4qUg6BsvkKmLK6iCii8vs8xfS4PDMePRhT4r1f6VNqgP2V4dlwUGbS4dx/lZiV+hqfVc52YvUbxP8AEbxqR1HMR77eNGWgQ3Cb1Tro2Vx3ix8xTzhN7om99WQ9vvD6VCaxXMdVFo4THxSfw3Vu4HXypHt7YqzrcWEgHVPb3Gq7X+zTlgttTx2Cux5BT1r+F/GhXb7Cjd+UwYoCTqcUa/8AfDTjUm2Fi8PiWmKm7sQCDowRbhCvdxPzpFvHu/PKokzLI4WxjVcv+1rm58agWFxDRyBoyVdToeYPMH0o3t7ndg00M0G1LksLG4J4nVTqjsFDEgDXk1+FdINrQQIyahlJDLY3zA2Nqg+/G0o8Zh45X0xEMidTkyMbNk7jYHtFqVbTxIeeRlPVZjlN73A4G9TNqrRXBp5ZJvHk4oe8bvi3CKML3tqfLhTBjNpyy++5PdwA+Qrg0ZuLDjw87UsxeyHjTM1rcxfUa21+elDDJi2ScfYsjBz9JGj/AKlU/O2tdKa93mP3aL/KKX3PbW67HK+5uaxWFv3VmhAUUUUIA1Wn2lYbFYyYQwIWigAL9YAGVxcXv+lbf7qsyodgJAcXtCFxcdJFJY80eJQPleOgq+Cuofs/xedFdUAJubSDNlFsxAtxANddyM+E2qkWbi74d7XAYa2NvEA/OrYw0z9bOAOsQmvFeXgaq7CxX2+APiC3yEdzUkTx7GXKa0auhrm1Qy4nx2DSaN4pBdHBVh3GuSbtRYXDKIAci3JDMWPWPEE/tSsm2p0HfTPvVvbEBDDC4djLH0mXUBL2sT23PDuqjao0hGTknFDTtPEhVZn6q8P5iewd9Nm4OycJN0hfDoXRgQW65KtfVr6EgimveLaBmk09xSQo7r6n52pHgpXjbNG5RuF1PLsrnWSmestC8kee5duzx1tOAHgLU81SmG3wxSNm6QG3IqpB8bVbG7e2VxcCyqLE3DLxysOIvzGtdEMikeZqtHkwLc+w5VGpffPiaktRp/ePif3q7OWBWNLMHsqWX3EJHbwHmanmE2HBH7sYJHNusfrThXPR0byI4Pc48ZZLdyD+ppzk2FGgjESa9JGWY6tlU5jr32Ap6kkCqWY2UakngBUD21vC8simMlVQ3XtJv7x9KlEK2WKTVc/aJgVjmjlXQyhww4AsmUhv+6p1snGieFHGl+I7COIpv3zwfSYOXS5QdIvimv7XrWcd0S+nydLKmVedRTxsHBJKWVmykL1bdvhzAqORzEjuP7U/bL2LLKhky5Y7gZ24G/Z28K44o+iyTio3dfI/7GwissUh4oHH+rOSD9axtVo4sOyjUsdSbXJ1N/Aa6U5bKwVwFW4ReJ5n/mn37shGUqCvYQDW6PDzZFufyc9kw5YIgeOQX8Tqf3pTat5DTTj8cyC/LttwFat0jjStjkaKYotucybr4cuZ5aUkwm+8DXzq6cbfmv2cKp1YmsNNkyXsV0Siim2Pb2HK36ZBpfU2PlSmLHxN7siHwZavuXuUeKa7pimozt/d6Z8SmJwsiI5Xo5VkBKugN1OnMa+dPG0NqxQoXZwQLaKQSSeAAvUexW/aW/DiYtyzEKvztcmolkjHuzTFpc2TmETfGYbEIG6NI2kAHWuwXvte+Ua/StN0tzlgkOKlkMmIcEnq5UQsetlHE6WFzTA+8kzLOGteYi9r9VctmCjkLClGw97pYRlmBmT8pJs69wP5h41ms0Trn4dmmrrlFhtSHauNEMTyHXKNB2nkPOkmzN5YJzlUlX5Kw46cjwqP797RzMsKHRes4/m/KPkL+dWlkW20Y4dJN5ljmqI/jtpSSn8Ry3z0+Q4VnY2BaRyI1zMFLeBOgPjxt4Uly8qWbF2y8BYoqkEg2PE20Av5n51yQdvln0WXHUNuNciXE4CWM/iRsO+2nmKTE1JNqb0CWAoIykhNtCCoB4+J8QKjMfM9ug8Bw/rVpqK7Myw5MjVTVM1Ztatj7J1/6SQ9sxt8kUaVU5NXduHhujwMA4FlznxYk1pgXmOHxSSWGvdj9UZPvHxP71JTUaHE11s8GA5YtLG/bSdmABJ0HO/Z304GxFQXfnFSKRFYiM65v1ns7rdlZTjzZeHI27ybbMxyJpGD/v7z3Ux1k1i9ZnRRMNwsffpITysy94I6w/bzqUYuASo0b3yupU2JBsRY2I4VUE2KaCVXQ2kUq48uB7QQatTY+01xMQkT/UP0tzU1pjmuzNNTgcVHIuzEOytz8JEFBQyMtus+tyO4afLhTrtvFxJE3SMFUghQbXJHAKPkKadu7yxYcaFXf9ANyfL3R3nyqtsVtGSeQySsWY8OwDsHYKic4x4RbT6fJndzfCLK3UlJgUte5u3zvrT6opj3TX/p47W/s60+OeypguEzn1PGWSNWNIsdDmGt/lxpZWKu1apmKdDNHsRbde+vZyFRfEbhSC/RzK1uAKlT4XBNWA9amqPFF+hvi1OTG/KynNo7Lnh0liZeOtrr8mGlI1nBGlquqfFInvsFv2kC/wAqTYjY+Hl9+GNu/KAfMVm8C9Dvh4nJfqRTySdYeVKQasDGbi4Zv4eeNuVjcE8rg8vCq6cEEg6EEg+INjWOTG4noaTWRyp0dUjLMqrxPDxpdi9kTRqWZeqNL/3y1ppaUcD413ONkII6R8p4gsxFvC9VSSXJtOc2/I0EbnNcEgghrjkeRreXHGSV2Y3c6k9pJ/4rTUDQEnma4/c3UNIcpLFQFBu1utckcuVErsZZ7HF9+f4O0ktgTWENlA7q5pHK2ZRGz6cFBb5G3CsTYeVbCRGQkXswI08KbHRD1Kc6Xf2Nlku1u6su1CxgcBa/1rRjUGjckuTfDwNI6Rp7zsFXxOlegdnYbooo4/0Kq+QtVR/Zzs3POZW4KLD/ADt2d9h9auGAm1jr2GuvDGuT57xPK3JQ9jd+B8DUZXjUlk4HwNRlK2Z5sB2DVzxmGSVCkihlPI/uOw0ZqxmqXyW7EI2xue6XaAl1/SffH/lUb6I5ghBDE2sdDcmw0NW0ZKYJN5cLI4UjMwOhZeBHfy4Vm4I2g5P0IZv3hlTEEKAOpHc9psRw8AKjUcrrfK7KG0bKxXN4241M9/3hlMbxFS9mD2YcBbLfzaocuHPOwHjf9hXPKLT4Pa073Yopo5IoAsBbwrvCaXYLYU0ozRxyOt7XRCRfsvTsm5eJCdI0QRdb9I4BAHMio2SZ0dSEOG0vuSfcKQnDkH8rEeYvT/JiFUXZgPEgVANkbNxEjJCkoTMR1VbUDm2Ud1PE2x8PAuLknQuYwixq7FrZgwVib++cpPdpW8G6o8vV4cfUblLvzS5HifeDDrxkX5G/7UjxO9KKudYpGUmwbLlUnsuaYcBhYESVpYJmZAnVa8Ys17G/K54eFJ8Q5jdsO0QiUspYGUyIGGoLXAK8bHx7qh5H7FcuLBidJOX14/oehvXiNDHhwA3AsSbjtGmtJ59s7Qe5JCgAkhQBpzsTzrjhsYJpOgnmnhcdQJ1OizcOrlAtTJjleCd4y5YqwBNzZhxGnlVOo26OrTdCaaUEn+TV1Z2Z8xvmJBJJOhuKtvdebPApJ1tVQYI6sD4/0P71Yu4e0V6HKxN1NuF+Fa4n7nJ4li2pOJMbVSW/+CEWOmC8GIk/3i5+t6uX7+nb9DVSfaa4ONJBuDHH8uIpnraZeGtrLXwyHMda74f/ANVwa162Q9lcr7HtQlUrF2atWYW1JA5kcQOduypDs7dEzxRypOFDjrKUvYgm+Ug/vWd5tgQwQqBq4cXLEZiLEcOQvULG15mWlrIyl0137GcHvNHFEFw6G/DUWHj/ADGmDEzmRizm5biTXAm1J5saq8yT3a0blIvjWPAm2+Tu1dIcIzq7Dgilj8uQ76a3xrMRlFvEf07Ke9353bExnMcrugZV0UgkaBeHA1ZQruZS1ClexFtbj7IEOGVWAzn8Ru5mA0+QsKkwFIdm86XCu1KlR8xmm5zcmaTnqt4Go0tSTFHqN4Go4gqRjF5Ncmat2NczUEmM1VfjsGUle2lnNrdma40+dWhaq93rkyYhxfSyt5/+qrPsdWmklKhoXFx2LNHmY6HWw7jw5jj4U6bPgjeB5fw0ZbhUAzHuvc3+lMISxcWvp5aiuaKbgjiCDwvrWR6KeRx8rJNHt7GwQFUlRVBuAEF+sLjKfrwp92pgvveOiw0zswiw+dwD775Re4HDWoE+LcWz5ioKkrwBAN7W+lS7af2irnkbDQRqZEF5HYdJc3t7oOg7Ksnxyceog1JOMeefyOezNkHCSRrGD0rYad3K63a65U0/STWNgiHC4bLjHBeaW5JGcxSKilekvxI0PztUPh3wxaxpGkhAVWW6p1mDG9yzeNNRMrKFsxUMzDM3NrXJsNSbU3L0IWnzTvf+Sx8NtGPCwSyzzpi2fEIVsTa6AWuOVr3twqI73TwNipDFL0mZizGwy3PAL287mmePZrn9P+2556XN6cMNu3KbHraXtfQa6kVHMvQ1xxjiyb5SX0+Psdt4sTHJ92MZ6yRhZCRa5FsvidDTbipi7FmN2Ykk95qQwbqyHjp/fdTlFuaBxa/gKRxOjT/J02O+nfJGsGQ6tIRwazW43I4+YvUh3Om/EkUcONL03WTUAnW1++3C9Kdl7EWFiy8/6VoobWcmbUrLGqHkGoJvjsYO+LmOIjDwLGzQgEsFbqqGa9lYm/V1NTnFLIEUxaFywMhIAhUDVtfzHgOzU1EIdn7OkEhdImeGQSOIpb5lZiArPKwVmazM2U6cOdRNWqMsOV45OS/2VyH1Pda/jW4NT3E7RjaaPolwxmnMUGHNlaPDxRsTJiHsACzMbBeFk4nmrdVbpPvYj6GCdisQeLpTIykdLiixA4XfKL6vbgNcumdi169Yif7NMbmWSG4sp6RTfQKdHN+wWv8AM0ybVxS47EyymVIYEWyM4J/CU2BCjV2Ykmw7RUrwXQzjFvEsc07xCyrpCFUfhwEgKXZrZmsBewFRTB4QNPK+MKBYF6SWNQiA2FkhRVNgSbDS/OokvKkTinHJlnkqqX8/T1Oe0N3sLHkMmLlvIglQfdSRkJIUlRJcE25imbEYJRII4HM17BSI2jLMdMoVideHnUp2JiSTiMdiJUSRiIoxYMVZhqIo/wA2VLKo0Fzc86XY3FwYRf8Ao1gDiRMJC7sjsrBc+InduY6yoDb8pNTSa4HWeOW2Sbf2I/gNmwxzTPI6zQ4QBpbaJJNwSFTfrAuLX55TW+5TGTHI0pBYs8jaWGexbQcrX0HZUjxeME+FUYFI55IZsjl0jRNU/wDkJELLa91DNew8demGGHiKosiTSYVVjiVSMhxOIYK8jsD+I1xfKuiqut82k7eeCi1Mlbkue3/Im0OJCZRxLvkUDnYXZvADj8qdaZdjQkvnbXIghU3BuQbytppqwA/009Guk8k4Y7+G3gaYEp+x/wDDbwpiSqs0h2FLGtayaxQkb9u4xooWdRdtLdUsLkgda3Aa8ar7a2BLPYl3IRVzFHY3ViCAt7n/AC8RVi7WwCzxtGxtcWvqbfK4vUS2luzMuUh+lBIRgqMGVAGK3JkGYX0vcHxvRkXTsYcfs8RK9msQy3JUqhut1FybOeOo4WpCmKQG4lQHtzLf96mGWSJWlky9OMLJICUHULYiNL2YsASqrf5Vy3d2nip5VBliyB0Dq6wqWB4hRl6x0PCs2kejpnnlCTi0l8kQxM6EAl0Y8NZF/YUu2bhImAvPBGDzuDb60vxO38bG2WQlHH5WijB14aFacsXtHHLHCcwjds+a4ijdrN1C4IF0tw5cahUbPBqOPOlfsOuB3UjIBz5gdQQRY94tTrDu7Cv5da23chCyYpAAFV42Cr7oaSFXkyDkhY3Fu00+ZK3SR5Upyf6nYyTYID3FIt2KGv8AWtRFIPzEjs6If+VP2WjLTail12G7omyk8WsSBoBflUU2dPj1LCSIsLm3XUDjpY69/Gp5lrXL3VDjZpHLSfBCcdtnFrouGfhYWBYeOg0p03T2i8qt08dmJ0FmW1iQb3HPSpD0QoCVG3nuWeWLjt2o4T4KF9WgQtYgE6kXHHWoHN9m0JAviHsNNUj41YVq5vEDxFS4plceWWNNR9SC4X7O4UdX6VnysrZWVMr5TcBra2oxH2epJI0suIkaR2Z3bImrMbm3YKmxwq/p/esfdF/SKjYi3+RO7ItBuwmEgxJEjOGjOjBbaXtw56mq66MDgBYcNOHhVnb9MseEYAAF2CDw4t9BVZmuTOqlSPd8L3ThKcvV/wBGpUdnd8uytSg7B5VvRasD0WkJpsOp4gV32PETPCOqB0iDUcswrBrOHfK6twsynyYH+lXUjmniTL92cFVbAWFzoBw1paDSCNgK6NMbaHXvr0D5OuTfaH8NvCmRRSnEbSLKVy2J0PdSZKhl4pooM74Y/wCLl819Kx7YY/4uXzX0pkPPx/rWKkwtj57X474uXzX0rHtfjvi5fNfSmSigtlg7m7RxGKTHdK7zOMMAoPWa3SqSFAHzp13Ww7xzxdJg3cmWIqzCVej62p0Fj269lVjgsbJC2aJ2jbtRip8xS5t5sYRY4qe3/wCsnrVXG3Z2afWPFCUKu/kn+9OEld4yqSSAwR9YKzBj1r6i9OH2i4aR5EKo7jJIDlVmFxI2mg41VmG29iY1Cx4iZFHBVkdVHgAbCjDbfxUYtHiJkBNyFkcAk6k6Hjx1qNheGvcdnl/Tfr7k93gxuJXGyww4l4PwcO1gVVc2SNSXzDkCbjurj0mOv/8AbtzN7KB7wFve46ny+dV1ip2kYtIxdjqSxuSe8muOQdgrQ4W7dljRbWxXSmM7SlKhEcuCijVmElr8QLA9tdl/xK122m40U/lOjkga3Gpte3ZzqtbV2mxcjgh3dgTmIZiQTa17HnYCpsiyxMHi8W7Kn+KSM2Yo2XJckhcmQHjYk3qN4/ezaEcjJ99kbLYZlIsdATbTv+lRyGVkOZGKtyKkgi/GxFcwvZUWLJB7a7Q+Mm8x6Ue2u0PjJvNfSmCilix+9tdofFzea+lHtptD4ubzX0phooLH720x/wAXN5r6Ue2mP+Lm819KYaKCx1xm8mLlAEuIkcA3AJFr2tfhSP8AxCX9bUmoqrSZeOWcVSbX3FP+IS/rbzo/xCX9bedJqKbV7Fuvk/c/yKPv0n6286Pv0n6286T0U2x9iOtk/c/yPw3yx4GmLm819KPbTaHxc3mvpTDRUmdj0d7cd8VL5j0rK72474qXzHpTJWRQWwPP5/vWKKKkBRRRQBRRRQBRRRQBRRRQBRRRQBRRRQBRRRQBRRRQBRRRQBRRRQBRRRQBRRRQBRRRQBWRWKKA/9k="/>
          <p:cNvSpPr>
            <a:spLocks noChangeAspect="1" noChangeArrowheads="1"/>
          </p:cNvSpPr>
          <p:nvPr/>
        </p:nvSpPr>
        <p:spPr bwMode="auto">
          <a:xfrm>
            <a:off x="117475" y="-144463"/>
            <a:ext cx="304800" cy="304801"/>
          </a:xfrm>
          <a:prstGeom prst="rect">
            <a:avLst/>
          </a:prstGeom>
          <a:noFill/>
          <a:ln w="9525">
            <a:noFill/>
            <a:miter lim="800000"/>
            <a:headEnd/>
            <a:tailEnd/>
          </a:ln>
        </p:spPr>
        <p:txBody>
          <a:bodyPr/>
          <a:lstStyle/>
          <a:p>
            <a:pPr eaLnBrk="1" hangingPunct="1"/>
            <a:endParaRPr lang="tr-TR" altLang="tr-TR"/>
          </a:p>
        </p:txBody>
      </p:sp>
      <p:sp>
        <p:nvSpPr>
          <p:cNvPr id="4101" name="10 İçerik Yer Tutucusu"/>
          <p:cNvSpPr>
            <a:spLocks noGrp="1"/>
          </p:cNvSpPr>
          <p:nvPr>
            <p:ph idx="1"/>
          </p:nvPr>
        </p:nvSpPr>
        <p:spPr>
          <a:xfrm>
            <a:off x="304800" y="304800"/>
            <a:ext cx="8610600" cy="5821363"/>
          </a:xfrm>
        </p:spPr>
        <p:txBody>
          <a:bodyPr/>
          <a:lstStyle/>
          <a:p>
            <a:pPr marL="0" indent="0">
              <a:buNone/>
              <a:defRPr/>
            </a:pPr>
            <a:r>
              <a:rPr lang="tr-TR" altLang="tr-TR" sz="2000" dirty="0" smtClean="0"/>
              <a:t>Farklı </a:t>
            </a:r>
            <a:r>
              <a:rPr lang="tr-TR" altLang="tr-TR" sz="2000" dirty="0"/>
              <a:t>bir araştırmada ise yiyecek içecek işletmeleri gelişiminde</a:t>
            </a:r>
          </a:p>
          <a:p>
            <a:pPr marL="0" indent="0">
              <a:buNone/>
              <a:defRPr/>
            </a:pPr>
            <a:r>
              <a:rPr lang="tr-TR" altLang="tr-TR" sz="2000" dirty="0"/>
              <a:t>etkili olan nedenler olarak;</a:t>
            </a:r>
          </a:p>
          <a:p>
            <a:pPr marL="0" indent="0">
              <a:buNone/>
              <a:defRPr/>
            </a:pPr>
            <a:r>
              <a:rPr lang="tr-TR" altLang="tr-TR" sz="2000" dirty="0"/>
              <a:t>• Fiziksel nedenler</a:t>
            </a:r>
          </a:p>
          <a:p>
            <a:pPr marL="0" indent="0">
              <a:buNone/>
              <a:defRPr/>
            </a:pPr>
            <a:r>
              <a:rPr lang="tr-TR" altLang="tr-TR" sz="2000" dirty="0"/>
              <a:t>• Sosyal gruplaşmadan doğan nedenler</a:t>
            </a:r>
          </a:p>
          <a:p>
            <a:pPr marL="0" indent="0">
              <a:buNone/>
              <a:defRPr/>
            </a:pPr>
            <a:r>
              <a:rPr lang="tr-TR" altLang="tr-TR" sz="2000" dirty="0"/>
              <a:t>• Sağlıktan kaynaklanan nedenler</a:t>
            </a:r>
          </a:p>
          <a:p>
            <a:pPr marL="0" indent="0">
              <a:buNone/>
              <a:defRPr/>
            </a:pPr>
            <a:r>
              <a:rPr lang="tr-TR" altLang="tr-TR" sz="2000" dirty="0"/>
              <a:t>• Sosyalleşme nedenleri</a:t>
            </a:r>
          </a:p>
          <a:p>
            <a:pPr marL="0" indent="0">
              <a:buNone/>
              <a:defRPr/>
            </a:pPr>
            <a:r>
              <a:rPr lang="tr-TR" altLang="tr-TR" sz="2000" dirty="0"/>
              <a:t>• Duygusal nedenler</a:t>
            </a:r>
          </a:p>
          <a:p>
            <a:pPr marL="0" indent="0">
              <a:buNone/>
              <a:defRPr/>
            </a:pPr>
            <a:r>
              <a:rPr lang="tr-TR" altLang="tr-TR" sz="2000" dirty="0"/>
              <a:t>• Koşullanmadan doğan nedenler</a:t>
            </a:r>
          </a:p>
          <a:p>
            <a:pPr marL="0" indent="0">
              <a:buNone/>
              <a:defRPr/>
            </a:pPr>
            <a:r>
              <a:rPr lang="tr-TR" altLang="tr-TR" sz="2000" dirty="0"/>
              <a:t>• Kaynaklardan doğan nedenler</a:t>
            </a:r>
          </a:p>
          <a:p>
            <a:pPr marL="0" indent="0">
              <a:buNone/>
              <a:defRPr/>
            </a:pPr>
            <a:r>
              <a:rPr lang="tr-TR" altLang="tr-TR" sz="2000" dirty="0"/>
              <a:t>• İmaj kaynaklı </a:t>
            </a:r>
            <a:r>
              <a:rPr lang="tr-TR" altLang="tr-TR" sz="2000" dirty="0" smtClean="0"/>
              <a:t>nedenler</a:t>
            </a:r>
          </a:p>
          <a:p>
            <a:pPr marL="0" indent="0">
              <a:buNone/>
              <a:defRPr/>
            </a:pPr>
            <a:r>
              <a:rPr lang="tr-TR" altLang="tr-TR" sz="2000" u="sng" dirty="0">
                <a:solidFill>
                  <a:srgbClr val="FF0000"/>
                </a:solidFill>
              </a:rPr>
              <a:t>3. Yiyecek İçecek </a:t>
            </a:r>
            <a:r>
              <a:rPr lang="tr-TR" altLang="tr-TR" sz="2000" u="sng" dirty="0" smtClean="0">
                <a:solidFill>
                  <a:srgbClr val="FF0000"/>
                </a:solidFill>
              </a:rPr>
              <a:t>İşletmelerinin Sınıflandırılması</a:t>
            </a:r>
            <a:endParaRPr lang="tr-TR" altLang="tr-TR" sz="2000" u="sng" dirty="0">
              <a:solidFill>
                <a:srgbClr val="FF0000"/>
              </a:solidFill>
            </a:endParaRPr>
          </a:p>
          <a:p>
            <a:pPr marL="0" indent="0">
              <a:buNone/>
              <a:defRPr/>
            </a:pPr>
            <a:r>
              <a:rPr lang="tr-TR" altLang="tr-TR" sz="2000" dirty="0" smtClean="0"/>
              <a:t>A-Büyüklüklerine </a:t>
            </a:r>
            <a:r>
              <a:rPr lang="tr-TR" altLang="tr-TR" sz="2000" dirty="0"/>
              <a:t>göre yiyecek içecek işletmeleri</a:t>
            </a:r>
          </a:p>
          <a:p>
            <a:pPr marL="0" indent="0">
              <a:buNone/>
              <a:defRPr/>
            </a:pPr>
            <a:r>
              <a:rPr lang="tr-TR" altLang="tr-TR" sz="2000" dirty="0"/>
              <a:t>• Küçük ölçekli yiyecek içecek işletmeleri</a:t>
            </a:r>
          </a:p>
          <a:p>
            <a:pPr marL="0" indent="0">
              <a:buNone/>
              <a:defRPr/>
            </a:pPr>
            <a:r>
              <a:rPr lang="tr-TR" altLang="tr-TR" sz="2000" dirty="0"/>
              <a:t>• Orta ölçekli yiyecek içecek işletmeleri</a:t>
            </a:r>
          </a:p>
          <a:p>
            <a:pPr marL="0" indent="0">
              <a:buNone/>
              <a:defRPr/>
            </a:pPr>
            <a:r>
              <a:rPr lang="tr-TR" altLang="tr-TR" sz="2000" dirty="0"/>
              <a:t>• Büyük ölçekli yiyecek içecek </a:t>
            </a:r>
            <a:r>
              <a:rPr lang="tr-TR" altLang="tr-TR" sz="2000" dirty="0" smtClean="0"/>
              <a:t>işletmeleri</a:t>
            </a:r>
            <a:endParaRPr lang="tr-TR" altLang="tr-T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33400"/>
            <a:ext cx="8229600" cy="5943600"/>
          </a:xfrm>
        </p:spPr>
        <p:txBody>
          <a:bodyPr/>
          <a:lstStyle/>
          <a:p>
            <a:pPr marL="0" indent="0">
              <a:buNone/>
            </a:pPr>
            <a:r>
              <a:rPr lang="tr-TR" sz="2000" dirty="0" smtClean="0"/>
              <a:t>B-Mülkiyetlerine </a:t>
            </a:r>
            <a:r>
              <a:rPr lang="tr-TR" sz="2000" dirty="0"/>
              <a:t>göre yiyecek içecek </a:t>
            </a:r>
            <a:r>
              <a:rPr lang="tr-TR" sz="2000" dirty="0" smtClean="0"/>
              <a:t>işletmeleri</a:t>
            </a:r>
            <a:endParaRPr lang="tr-TR" sz="2000" dirty="0"/>
          </a:p>
          <a:p>
            <a:pPr marL="0" indent="0">
              <a:buNone/>
            </a:pPr>
            <a:r>
              <a:rPr lang="tr-TR" sz="2000" dirty="0"/>
              <a:t>• Özel İşletmeler</a:t>
            </a:r>
          </a:p>
          <a:p>
            <a:pPr marL="0" indent="0">
              <a:buNone/>
            </a:pPr>
            <a:r>
              <a:rPr lang="tr-TR" sz="2000" dirty="0"/>
              <a:t>• Kamu İşletmeleri</a:t>
            </a:r>
          </a:p>
          <a:p>
            <a:pPr marL="0" indent="0">
              <a:buNone/>
            </a:pPr>
            <a:r>
              <a:rPr lang="tr-TR" sz="2000" dirty="0"/>
              <a:t>• Karma </a:t>
            </a:r>
            <a:r>
              <a:rPr lang="tr-TR" sz="2000" dirty="0" smtClean="0"/>
              <a:t>İşletmeler</a:t>
            </a:r>
          </a:p>
          <a:p>
            <a:pPr marL="0" indent="0">
              <a:buNone/>
            </a:pPr>
            <a:r>
              <a:rPr lang="tr-TR" sz="2000" dirty="0"/>
              <a:t>C-Coğrafi dağılımlarına göre yiyecek içecek işletmeleri</a:t>
            </a:r>
          </a:p>
          <a:p>
            <a:pPr marL="0" indent="0">
              <a:buNone/>
            </a:pPr>
            <a:r>
              <a:rPr lang="tr-TR" sz="2000" dirty="0"/>
              <a:t>• Yöresel yiyecek içecek işletmeleri</a:t>
            </a:r>
          </a:p>
          <a:p>
            <a:pPr marL="0" indent="0">
              <a:buNone/>
            </a:pPr>
            <a:r>
              <a:rPr lang="tr-TR" sz="2000" dirty="0"/>
              <a:t>• Bölgesel yiyecek içecek işletmeleri</a:t>
            </a:r>
          </a:p>
          <a:p>
            <a:pPr marL="0" indent="0">
              <a:buNone/>
            </a:pPr>
            <a:r>
              <a:rPr lang="tr-TR" sz="2000" dirty="0"/>
              <a:t>• Ülkesel yiyecek içecek işletmeleri</a:t>
            </a:r>
          </a:p>
          <a:p>
            <a:pPr marL="0" indent="0">
              <a:buNone/>
            </a:pPr>
            <a:r>
              <a:rPr lang="tr-TR" sz="2000" dirty="0"/>
              <a:t>• Uluslararası zincir yiyecek içecek </a:t>
            </a:r>
            <a:r>
              <a:rPr lang="tr-TR" sz="2000" dirty="0" smtClean="0"/>
              <a:t>işletmeleri</a:t>
            </a:r>
          </a:p>
          <a:p>
            <a:pPr marL="0" indent="0">
              <a:buNone/>
            </a:pPr>
            <a:r>
              <a:rPr lang="tr-TR" sz="2000" dirty="0"/>
              <a:t>D-Hukuki yapılarına göre yiyecek içecek işletmeleri</a:t>
            </a:r>
          </a:p>
          <a:p>
            <a:pPr marL="0" indent="0">
              <a:buNone/>
            </a:pPr>
            <a:r>
              <a:rPr lang="tr-TR" sz="2000" dirty="0"/>
              <a:t>• Turizm işletme belgeli yiyecek içecek </a:t>
            </a:r>
            <a:r>
              <a:rPr lang="tr-TR" sz="2000" dirty="0" smtClean="0"/>
              <a:t>işletmeleri</a:t>
            </a:r>
          </a:p>
          <a:p>
            <a:pPr marL="0" indent="0">
              <a:buNone/>
            </a:pPr>
            <a:r>
              <a:rPr lang="tr-TR" sz="2000" dirty="0" smtClean="0"/>
              <a:t> -Lokantalar (1.,2.,</a:t>
            </a:r>
            <a:r>
              <a:rPr lang="tr-TR" sz="2000" smtClean="0"/>
              <a:t>3.sınıf lokantalar)</a:t>
            </a:r>
            <a:endParaRPr lang="tr-TR" sz="2000" dirty="0"/>
          </a:p>
          <a:p>
            <a:pPr marL="0" indent="0">
              <a:buNone/>
            </a:pPr>
            <a:r>
              <a:rPr lang="tr-TR" sz="2000" dirty="0" smtClean="0"/>
              <a:t>-Kafeteryalar </a:t>
            </a:r>
          </a:p>
          <a:p>
            <a:pPr marL="0" indent="0">
              <a:buNone/>
            </a:pPr>
            <a:r>
              <a:rPr lang="tr-TR" sz="2000" dirty="0"/>
              <a:t>-</a:t>
            </a:r>
            <a:r>
              <a:rPr lang="tr-TR" sz="2000" dirty="0" smtClean="0"/>
              <a:t>Eğlence Yerleri</a:t>
            </a:r>
            <a:endParaRPr lang="tr-TR" sz="2000" dirty="0"/>
          </a:p>
          <a:p>
            <a:pPr marL="0" indent="0">
              <a:buNone/>
            </a:pPr>
            <a:r>
              <a:rPr lang="tr-TR" sz="2000" dirty="0"/>
              <a:t>• Belediye belgeli yiyecek içecek işletmeleri</a:t>
            </a:r>
          </a:p>
        </p:txBody>
      </p:sp>
    </p:spTree>
    <p:extLst>
      <p:ext uri="{BB962C8B-B14F-4D97-AF65-F5344CB8AC3E}">
        <p14:creationId xmlns:p14="http://schemas.microsoft.com/office/powerpoint/2010/main" val="65166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0"/>
            <a:ext cx="8229600" cy="6400800"/>
          </a:xfrm>
        </p:spPr>
        <p:txBody>
          <a:bodyPr/>
          <a:lstStyle/>
          <a:p>
            <a:pPr marL="0" indent="0">
              <a:buNone/>
            </a:pPr>
            <a:r>
              <a:rPr lang="tr-TR" sz="2000" dirty="0">
                <a:solidFill>
                  <a:srgbClr val="C00000"/>
                </a:solidFill>
              </a:rPr>
              <a:t>TURİZM TESİSLERİNİN NİTELİKLERİNE İLİŞKİN YÖNETMELİK </a:t>
            </a:r>
            <a:endParaRPr lang="tr-TR" sz="2000" dirty="0" smtClean="0">
              <a:solidFill>
                <a:srgbClr val="C00000"/>
              </a:solidFill>
            </a:endParaRPr>
          </a:p>
          <a:p>
            <a:pPr marL="0" indent="0">
              <a:buNone/>
            </a:pPr>
            <a:r>
              <a:rPr lang="tr-TR" sz="2000" dirty="0">
                <a:solidFill>
                  <a:srgbClr val="C00000"/>
                </a:solidFill>
              </a:rPr>
              <a:t>Mahallerin düzenlenmesi </a:t>
            </a:r>
            <a:endParaRPr lang="tr-TR" sz="2000" dirty="0" smtClean="0">
              <a:solidFill>
                <a:srgbClr val="C00000"/>
              </a:solidFill>
            </a:endParaRPr>
          </a:p>
          <a:p>
            <a:pPr marL="0" indent="0">
              <a:buNone/>
            </a:pPr>
            <a:r>
              <a:rPr lang="tr-TR" sz="1800" dirty="0" smtClean="0"/>
              <a:t>MADDE </a:t>
            </a:r>
            <a:r>
              <a:rPr lang="tr-TR" sz="1800" dirty="0"/>
              <a:t>14- (1) Mahallerin düzenlenmesinde, tesis türünün bu Yönetmelikte yer alan asgari niteliklerine ilişkin farklı düzenleme bulunmaması halinde, bu madde hükümleri uygulanır. </a:t>
            </a:r>
            <a:endParaRPr lang="tr-TR" sz="1800" dirty="0" smtClean="0"/>
          </a:p>
          <a:p>
            <a:pPr marL="0" indent="0">
              <a:buNone/>
            </a:pPr>
            <a:r>
              <a:rPr lang="tr-TR" sz="1800" dirty="0"/>
              <a:t>f) Lokanta; tabldot, açık büfe veya alakart yemek servisinin kaliteli ve nitelikli tefriş, dekorasyon, donanım ve servis malzemesi ile sunulduğu ünitelerdir. Lokantalarda; en az elli kişilik yemek salonu, salon ile doğrudan bağlantılı mutfak bulunur. Mutfak; </a:t>
            </a:r>
            <a:r>
              <a:rPr lang="tr-TR" sz="1800" dirty="0" err="1"/>
              <a:t>ikiyüz</a:t>
            </a:r>
            <a:r>
              <a:rPr lang="tr-TR" sz="1800" dirty="0"/>
              <a:t> metrekareye kadar yemek salonu bulunan lokantalarda salonun yüzde </a:t>
            </a:r>
            <a:r>
              <a:rPr lang="tr-TR" sz="1800" dirty="0" err="1"/>
              <a:t>yirmibeşi</a:t>
            </a:r>
            <a:r>
              <a:rPr lang="tr-TR" sz="1800" dirty="0"/>
              <a:t>, daha büyük yemek salonu olanlarda ise en az elli metrekare olarak düzenlenir. Bu alana hazırlama, pişirme, bulaşık bölümleri ve mutfak fonksiyonlarını yerine getiren diğer alanlar dâhildir. Salon ve servis birimleri ayrı katlarda ise servis merdiveni veya </a:t>
            </a:r>
            <a:r>
              <a:rPr lang="tr-TR" sz="1800" dirty="0" err="1"/>
              <a:t>monşarj</a:t>
            </a:r>
            <a:r>
              <a:rPr lang="tr-TR" sz="1800"/>
              <a:t> </a:t>
            </a:r>
            <a:r>
              <a:rPr lang="tr-TR" sz="1800" smtClean="0"/>
              <a:t>*</a:t>
            </a:r>
            <a:r>
              <a:rPr lang="tr-TR" sz="1800" u="sng" smtClean="0">
                <a:solidFill>
                  <a:srgbClr val="FF0000"/>
                </a:solidFill>
              </a:rPr>
              <a:t>(</a:t>
            </a:r>
            <a:r>
              <a:rPr lang="tr-TR" sz="1800" u="sng" dirty="0" smtClean="0">
                <a:solidFill>
                  <a:srgbClr val="FF0000"/>
                </a:solidFill>
              </a:rPr>
              <a:t>yemek </a:t>
            </a:r>
            <a:r>
              <a:rPr lang="tr-TR" sz="1800" u="sng" smtClean="0">
                <a:solidFill>
                  <a:srgbClr val="FF0000"/>
                </a:solidFill>
              </a:rPr>
              <a:t>asansörü</a:t>
            </a:r>
            <a:r>
              <a:rPr lang="tr-TR" sz="1800" smtClean="0"/>
              <a:t>) bulunur</a:t>
            </a:r>
            <a:r>
              <a:rPr lang="tr-TR" sz="1800" dirty="0"/>
              <a:t>. Mutfakla doğrudan bağlantısı bulunmayan ilave yemek salonları düzenlenmesi halinde ayrıca servis mutfağı düzenlenir. Ancak aynı kattaki salonlar için fonksiyonel düzenleme sağlanması kaydıyla tek bir servis mutfağı veya mutfak bağlantısı yeterli görülebilir. Mutfak ve servis alanlarında; malzeme deposu, soğuk saklama deposu veya soğuk dolap, sunulan yiyecek türlerine uygun hazırlık yerleri, ızgara, kuzine, verilen yemek türlerine uygun pişirme donanımı, servis takımları için bulaşık makinesi, soğuk sıcak sunuma ilişkin donanım yer alır. Lokantalarda, çevreyi ve müşteriyi rahatsız etmeksizin canlı yemek müziği yapılabilir. </a:t>
            </a:r>
          </a:p>
        </p:txBody>
      </p:sp>
    </p:spTree>
    <p:extLst>
      <p:ext uri="{BB962C8B-B14F-4D97-AF65-F5344CB8AC3E}">
        <p14:creationId xmlns:p14="http://schemas.microsoft.com/office/powerpoint/2010/main" val="391778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81000"/>
            <a:ext cx="8229600" cy="6172200"/>
          </a:xfrm>
        </p:spPr>
        <p:txBody>
          <a:bodyPr/>
          <a:lstStyle/>
          <a:p>
            <a:pPr marL="0" indent="0">
              <a:buNone/>
            </a:pPr>
            <a:r>
              <a:rPr lang="tr-TR" sz="1800" dirty="0"/>
              <a:t>g) Alakart lokanta; ana lokantadan ayrı düzenlenen, alakart hizmet verilen ve (f) bendinde belirtilen nitelikleri sağlayan lokantalardır. Tesis bünyesinde yer alan lokantaların mutfakları, her birinin yemek salonuyla servis bağlantısı bulunması ve hizmeti aksatmayacak büyüklük ve donanımı haiz olması kaydıyla ortak düzenlenebilir.  </a:t>
            </a:r>
            <a:endParaRPr lang="tr-TR" sz="1800" dirty="0" smtClean="0"/>
          </a:p>
          <a:p>
            <a:pPr marL="0" indent="0">
              <a:buNone/>
            </a:pPr>
            <a:r>
              <a:rPr lang="tr-TR" sz="1800" dirty="0" smtClean="0"/>
              <a:t>ğ</a:t>
            </a:r>
            <a:r>
              <a:rPr lang="tr-TR" sz="1800" dirty="0"/>
              <a:t>) Kafeterya; garson servisi olmadan, yiyecek türlerinin servis bankosunda teşhir edilerek müşteriye süratli yeme-içme hizmetinin sunulduğu ünitelerdir. Kafeteryalar, mutfak metrekaresi dışında (f) bendinde belirtilen nitelikleri taşırlar. Tesis bünyesinde yer alan lokanta mutfakları, kafeterya yemek salonuyla servis bağlantısı bulunması ve yeterli kapasite ve donanımı haiz olması kaydıyla ortak düzenlenebilir. </a:t>
            </a:r>
            <a:endParaRPr lang="tr-TR" sz="1800" dirty="0" smtClean="0"/>
          </a:p>
          <a:p>
            <a:pPr marL="0" indent="0">
              <a:buNone/>
            </a:pPr>
            <a:r>
              <a:rPr lang="tr-TR" sz="1800" dirty="0"/>
              <a:t>h) Bar salonu; alkollü içecek ve atıştırmalık yiyecek ihtiyaçlarını karşılamaya ve servis malzemelerinin yıkanmasına yönelik donanıma sahip bar bankosu, canlı müzik veya müzik yayını sistemi bulunan salonlardır</a:t>
            </a:r>
            <a:r>
              <a:rPr lang="tr-TR" sz="1800" dirty="0" smtClean="0"/>
              <a:t>.</a:t>
            </a:r>
          </a:p>
          <a:p>
            <a:pPr marL="0" indent="0">
              <a:buNone/>
            </a:pPr>
            <a:r>
              <a:rPr lang="tr-TR" sz="1800" dirty="0" smtClean="0"/>
              <a:t> </a:t>
            </a:r>
            <a:r>
              <a:rPr lang="tr-TR" sz="1800" dirty="0"/>
              <a:t>ı) Pasta salonu; pastane hizmetine yönelik, pasta teşhir ve servis malzemeleri ile oturma alanı ve düzeni bulunan salonlardır. </a:t>
            </a:r>
            <a:endParaRPr lang="tr-TR" sz="1800" dirty="0" smtClean="0"/>
          </a:p>
          <a:p>
            <a:pPr marL="0" indent="0">
              <a:buNone/>
            </a:pPr>
            <a:r>
              <a:rPr lang="tr-TR" sz="1800" dirty="0" smtClean="0"/>
              <a:t>i)Kafe</a:t>
            </a:r>
            <a:r>
              <a:rPr lang="tr-TR" sz="1800" dirty="0"/>
              <a:t>; ağırlıklı olarak çeşitli türlerde sıcak veya soğuk içecekler ile yanında atıştırmalık yiyecek hizmeti sunulan, oturma alanı ve düzeni ile verilen hizmete uygun servis mutfağı bulunan salonlardır</a:t>
            </a:r>
            <a:r>
              <a:rPr lang="tr-TR" sz="1800" dirty="0" smtClean="0"/>
              <a:t>.</a:t>
            </a:r>
          </a:p>
          <a:p>
            <a:pPr marL="0" indent="0">
              <a:buNone/>
            </a:pPr>
            <a:r>
              <a:rPr lang="tr-TR" sz="1800" dirty="0" smtClean="0"/>
              <a:t> </a:t>
            </a:r>
            <a:r>
              <a:rPr lang="tr-TR" sz="1800" dirty="0"/>
              <a:t>j) Kahvaltı salonu; kahvaltı hizmeti vermeye yönelik yeterli donanıma sahip servis mutfağı bulunan salonlardır. </a:t>
            </a:r>
          </a:p>
        </p:txBody>
      </p:sp>
    </p:spTree>
    <p:extLst>
      <p:ext uri="{BB962C8B-B14F-4D97-AF65-F5344CB8AC3E}">
        <p14:creationId xmlns:p14="http://schemas.microsoft.com/office/powerpoint/2010/main" val="61804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unu"/>
          <p:cNvPicPr>
            <a:picLocks noChangeAspect="1" noChangeArrowheads="1"/>
          </p:cNvPicPr>
          <p:nvPr/>
        </p:nvPicPr>
        <p:blipFill>
          <a:blip r:embed="rId2"/>
          <a:srcRect/>
          <a:stretch>
            <a:fillRect/>
          </a:stretch>
        </p:blipFill>
        <p:spPr bwMode="auto">
          <a:xfrm>
            <a:off x="0" y="5888038"/>
            <a:ext cx="9144000" cy="969962"/>
          </a:xfrm>
          <a:prstGeom prst="rect">
            <a:avLst/>
          </a:prstGeom>
          <a:noFill/>
          <a:ln w="9525">
            <a:noFill/>
            <a:miter lim="800000"/>
            <a:headEnd/>
            <a:tailEnd/>
          </a:ln>
        </p:spPr>
      </p:pic>
      <p:sp>
        <p:nvSpPr>
          <p:cNvPr id="5123" name="AutoShape 6" descr="data:image/jpeg;base64,/9j/4AAQSkZJRgABAQAAAQABAAD/2wCEAAkGBxQTEhQUEhQVFhQXFhUUFhcXFxQXFxcVFhQWFxQXFxcYICggGBomHBQUITEhJSkrLi4uFyAzODMsNyotLisBCgoKDg0OGhAQGiwkHyQsLCwsLC8sLCw0LCwsLCwsLCwsLCwsLCwsLCwsLCwsLCwsLCwsLSwsLCwsLCwsLCwsLP/AABEIALgA8AMBIgACEQEDEQH/xAAcAAABBAMBAAAAAAAAAAAAAAAABAUGBwECAwj/xABBEAACAQIDBAcFBgQFBAMAAAABAgMAEQQSIQUGMUETIlFhcZHRFjJUgaEHFCNCUrEzYsHwFXKCkuEkotLxNDVz/8QAGgEBAAMBAQEAAAAAAAAAAAAAAAECAwQFBv/EACwRAAICAQMCBQMEAwAAAAAAAAABAhEDBBIhEzEFIkFRYXGBkTJSobEU0fD/2gAMAwEAAhEDEQA/AKcb1/esVlvX96xUEBRRRQBRRRQBRRRQBRRRQBRRRQBRRRQBRRRQBRRRQBRRRQBRRRQBRRRQBRRRQBRRRQBWRWKyKAfTubj/AISbyX1rHsZj/hJvJfWvRtYqTXaec/YzH/CTeS+tHsZj/hJvJfWvRlq2C0G084+xuP8AhJvIetHsZj/hJvIetejclY6OljYec/Y3H/CTeQ9aPY3H/CTeQ9a9FFTWpoNh529jsf8ACS+Q9az7HY/4SbyHrXoig1FjYed/Y7H/AAk3kPWsex2P+El8h616HoqRsPPHsdj/AISbyHrR7HY/4SXyHrXoYDsrbo27D5UGw87+x2P+El8h60ex2P8AhJfIeteh8p7D5GsE0G088+x+P+Em8h60Hc/H/CTeQ9a9C5vCsUGw89ex+P8AhJvIetHshjvhJvIetehDWpqLJ6Z599kMd8JN5D1o9kcd8LL5D1r0DWjUsdNFAeyWO+El8h61um5mPPDCTH5D1q+6ctnjq/OosPGkedfYnaHwc3kvrXNtz8eNDhJb+C+temwtNOO981YhQs89Dc/HfCS+Q9a6exO0Pg5vIetX/BxFPAFA4UeZ/YnaHwc3kPWuZ3QxwOuFl8h616bpixX8RvGosKFjlWQldFSoPvbvI2ZoYboBcO3AnuHYO/nUSdF4qx42zvTFBdV/EfsU6A/zNTHsveqaXEIrkKjXGVRpcjTU6nhUSArpDIVYMOKkMPlWLm2bqCRa16wTbU8BrWscgYAjgQCPA1HN796IsMOiNzJIptbginTM3107qgoxswe9s6MSbOpJNj2E30I4VLtkbaixI6ps41KN73iO2qRxG2ZVbRVK8jY9Ydop6wONDWZWsw1sD1gR2c6tbRNJouNltWKZN1dttiFKyA51Au3Jhy8DT44rVOzNqjWsVmsVJB2wfvj508CmWGTKwPZS0bRXmD9KFJJsXVmkg2gnf5VkY5O36GhSmKCg7BWvQL+keQrmMYn6h9a2GJT9Q86WOTVsGn6RXNtnp2EfM136df1DzFBcdo8xQcjFiI8rEDlXBqU403drdtJmqpuuxgVW++X2lyKWw+COQKSHmFizNfURgiygW463qWb67SOHwU0imzZcinsZzlB+tUThsOW0F7AcQNLUKzY7R72YxSGXEzBuN+kZtfA6fK1WNuDvu+LZocTbprXRwLdIBxuOTDQ99VG+HYX6rWUkEhTYWJHHlwrrsrHmCaOZeKMG8QOI+YuKszNNp8npTDi5FPRFM+z3DFSODAEeBFx+9PdDSTOVMGK/iN4mpFlqPYr+I3jRkwY54qS2nbUe29sRcQtxpIB1W7e408SPck1resZOy64KpniZGKsCGBsQa0qw9vbFGIW40kHunt/lPrVfzwsjFWFmHEGqGydlg7sYjPhk/lunl/wRVU/aVg5Tj5nKtkCx9a2iqV0ufENVgbiYjSWP/K4/Y/sKzvAQ+KWMqCrRdc8+Jy6HiLE+dWi6KOG50MH2eQA4X8QAqxJGYC1u4GnLHbpwO0ZgREfMestgMtjmPeBS3CYBFiWL8qiwt2U7bGw6rewtYZewWOvzqbs221EV7OwSwoEQafUntNLgbiuVbIbUi6ZzMya1reQa1pWxUwaKDWKgBRRRUkBQaK5YrEpGpeRlRF1LMQAPnUA6EVqRUUx32jYGMgCRpD/IhNvG9qe9i7cgxaF8O4cC2YcGW/C6nUXoOBfWjVvWjULkW+0JA2GRG4NPEvG3Mmx8qSwxYiPPldHXKWylWOSxGinhrc2HdW/2oq33EsvFJYn8LNofO1bSbaQxJJ1gJVDDKL8rnWqSdGmGO6VCDEYXEKT0UqSobXDFwdTrxOot3VWO2cIY5pEYre9+qLL1hfQGrjTEZo7gFQeAYWPlVRbyyA4qUg6BsvkKmLK6iCii8vs8xfS4PDMePRhT4r1f6VNqgP2V4dlwUGbS4dx/lZiV+hqfVc52YvUbxP8AEbxqR1HMR77eNGWgQ3Cb1Tro2Vx3ix8xTzhN7om99WQ9vvD6VCaxXMdVFo4THxSfw3Vu4HXypHt7YqzrcWEgHVPb3Gq7X+zTlgttTx2Cux5BT1r+F/GhXb7Cjd+UwYoCTqcUa/8AfDTjUm2Fi8PiWmKm7sQCDowRbhCvdxPzpFvHu/PKokzLI4WxjVcv+1rm58agWFxDRyBoyVdToeYPMH0o3t7ndg00M0G1LksLG4J4nVTqjsFDEgDXk1+FdINrQQIyahlJDLY3zA2Nqg+/G0o8Zh45X0xEMidTkyMbNk7jYHtFqVbTxIeeRlPVZjlN73A4G9TNqrRXBp5ZJvHk4oe8bvi3CKML3tqfLhTBjNpyy++5PdwA+Qrg0ZuLDjw87UsxeyHjTM1rcxfUa21+elDDJi2ScfYsjBz9JGj/AKlU/O2tdKa93mP3aL/KKX3PbW67HK+5uaxWFv3VmhAUUUUIA1Wn2lYbFYyYQwIWigAL9YAGVxcXv+lbf7qsyodgJAcXtCFxcdJFJY80eJQPleOgq+Cuofs/xedFdUAJubSDNlFsxAtxANddyM+E2qkWbi74d7XAYa2NvEA/OrYw0z9bOAOsQmvFeXgaq7CxX2+APiC3yEdzUkTx7GXKa0auhrm1Qy4nx2DSaN4pBdHBVh3GuSbtRYXDKIAci3JDMWPWPEE/tSsm2p0HfTPvVvbEBDDC4djLH0mXUBL2sT23PDuqjao0hGTknFDTtPEhVZn6q8P5iewd9Nm4OycJN0hfDoXRgQW65KtfVr6EgimveLaBmk09xSQo7r6n52pHgpXjbNG5RuF1PLsrnWSmestC8kee5duzx1tOAHgLU81SmG3wxSNm6QG3IqpB8bVbG7e2VxcCyqLE3DLxysOIvzGtdEMikeZqtHkwLc+w5VGpffPiaktRp/ePif3q7OWBWNLMHsqWX3EJHbwHmanmE2HBH7sYJHNusfrThXPR0byI4Pc48ZZLdyD+ppzk2FGgjESa9JGWY6tlU5jr32Ap6kkCqWY2UakngBUD21vC8simMlVQ3XtJv7x9KlEK2WKTVc/aJgVjmjlXQyhww4AsmUhv+6p1snGieFHGl+I7COIpv3zwfSYOXS5QdIvimv7XrWcd0S+nydLKmVedRTxsHBJKWVmykL1bdvhzAqORzEjuP7U/bL2LLKhky5Y7gZ24G/Z28K44o+iyTio3dfI/7GwissUh4oHH+rOSD9axtVo4sOyjUsdSbXJ1N/Aa6U5bKwVwFW4ReJ5n/mn37shGUqCvYQDW6PDzZFufyc9kw5YIgeOQX8Tqf3pTat5DTTj8cyC/LttwFat0jjStjkaKYotucybr4cuZ5aUkwm+8DXzq6cbfmv2cKp1YmsNNkyXsV0Siim2Pb2HK36ZBpfU2PlSmLHxN7siHwZavuXuUeKa7pimozt/d6Z8SmJwsiI5Xo5VkBKugN1OnMa+dPG0NqxQoXZwQLaKQSSeAAvUexW/aW/DiYtyzEKvztcmolkjHuzTFpc2TmETfGYbEIG6NI2kAHWuwXvte+Ua/StN0tzlgkOKlkMmIcEnq5UQsetlHE6WFzTA+8kzLOGteYi9r9VctmCjkLClGw97pYRlmBmT8pJs69wP5h41ms0Trn4dmmrrlFhtSHauNEMTyHXKNB2nkPOkmzN5YJzlUlX5Kw46cjwqP797RzMsKHRes4/m/KPkL+dWlkW20Y4dJN5ljmqI/jtpSSn8Ry3z0+Q4VnY2BaRyI1zMFLeBOgPjxt4Uly8qWbF2y8BYoqkEg2PE20Av5n51yQdvln0WXHUNuNciXE4CWM/iRsO+2nmKTE1JNqb0CWAoIykhNtCCoB4+J8QKjMfM9ug8Bw/rVpqK7Myw5MjVTVM1Ztatj7J1/6SQ9sxt8kUaVU5NXduHhujwMA4FlznxYk1pgXmOHxSSWGvdj9UZPvHxP71JTUaHE11s8GA5YtLG/bSdmABJ0HO/Z304GxFQXfnFSKRFYiM65v1ns7rdlZTjzZeHI27ybbMxyJpGD/v7z3Ux1k1i9ZnRRMNwsffpITysy94I6w/bzqUYuASo0b3yupU2JBsRY2I4VUE2KaCVXQ2kUq48uB7QQatTY+01xMQkT/UP0tzU1pjmuzNNTgcVHIuzEOytz8JEFBQyMtus+tyO4afLhTrtvFxJE3SMFUghQbXJHAKPkKadu7yxYcaFXf9ANyfL3R3nyqtsVtGSeQySsWY8OwDsHYKic4x4RbT6fJndzfCLK3UlJgUte5u3zvrT6opj3TX/p47W/s60+OeypguEzn1PGWSNWNIsdDmGt/lxpZWKu1apmKdDNHsRbde+vZyFRfEbhSC/RzK1uAKlT4XBNWA9amqPFF+hvi1OTG/KynNo7Lnh0liZeOtrr8mGlI1nBGlquqfFInvsFv2kC/wAqTYjY+Hl9+GNu/KAfMVm8C9Dvh4nJfqRTySdYeVKQasDGbi4Zv4eeNuVjcE8rg8vCq6cEEg6EEg+INjWOTG4noaTWRyp0dUjLMqrxPDxpdi9kTRqWZeqNL/3y1ppaUcD413ONkII6R8p4gsxFvC9VSSXJtOc2/I0EbnNcEgghrjkeRreXHGSV2Y3c6k9pJ/4rTUDQEnma4/c3UNIcpLFQFBu1utckcuVErsZZ7HF9+f4O0ktgTWENlA7q5pHK2ZRGz6cFBb5G3CsTYeVbCRGQkXswI08KbHRD1Kc6Xf2Nlku1u6su1CxgcBa/1rRjUGjckuTfDwNI6Rp7zsFXxOlegdnYbooo4/0Kq+QtVR/Zzs3POZW4KLD/ADt2d9h9auGAm1jr2GuvDGuT57xPK3JQ9jd+B8DUZXjUlk4HwNRlK2Z5sB2DVzxmGSVCkihlPI/uOw0ZqxmqXyW7EI2xue6XaAl1/SffH/lUb6I5ghBDE2sdDcmw0NW0ZKYJN5cLI4UjMwOhZeBHfy4Vm4I2g5P0IZv3hlTEEKAOpHc9psRw8AKjUcrrfK7KG0bKxXN4241M9/3hlMbxFS9mD2YcBbLfzaocuHPOwHjf9hXPKLT4Pa073Yopo5IoAsBbwrvCaXYLYU0ozRxyOt7XRCRfsvTsm5eJCdI0QRdb9I4BAHMio2SZ0dSEOG0vuSfcKQnDkH8rEeYvT/JiFUXZgPEgVANkbNxEjJCkoTMR1VbUDm2Ud1PE2x8PAuLknQuYwixq7FrZgwVib++cpPdpW8G6o8vV4cfUblLvzS5HifeDDrxkX5G/7UjxO9KKudYpGUmwbLlUnsuaYcBhYESVpYJmZAnVa8Ys17G/K54eFJ8Q5jdsO0QiUspYGUyIGGoLXAK8bHx7qh5H7FcuLBidJOX14/oehvXiNDHhwA3AsSbjtGmtJ59s7Qe5JCgAkhQBpzsTzrjhsYJpOgnmnhcdQJ1OizcOrlAtTJjleCd4y5YqwBNzZhxGnlVOo26OrTdCaaUEn+TV1Z2Z8xvmJBJJOhuKtvdebPApJ1tVQYI6sD4/0P71Yu4e0V6HKxN1NuF+Fa4n7nJ4li2pOJMbVSW/+CEWOmC8GIk/3i5+t6uX7+nb9DVSfaa4ONJBuDHH8uIpnraZeGtrLXwyHMda74f/ANVwa162Q9lcr7HtQlUrF2atWYW1JA5kcQOduypDs7dEzxRypOFDjrKUvYgm+Ug/vWd5tgQwQqBq4cXLEZiLEcOQvULG15mWlrIyl0137GcHvNHFEFw6G/DUWHj/ADGmDEzmRizm5biTXAm1J5saq8yT3a0blIvjWPAm2+Tu1dIcIzq7Dgilj8uQ76a3xrMRlFvEf07Ke9353bExnMcrugZV0UgkaBeHA1ZQruZS1ClexFtbj7IEOGVWAzn8Ru5mA0+QsKkwFIdm86XCu1KlR8xmm5zcmaTnqt4Go0tSTFHqN4Go4gqRjF5Ncmat2NczUEmM1VfjsGUle2lnNrdma40+dWhaq93rkyYhxfSyt5/+qrPsdWmklKhoXFx2LNHmY6HWw7jw5jj4U6bPgjeB5fw0ZbhUAzHuvc3+lMISxcWvp5aiuaKbgjiCDwvrWR6KeRx8rJNHt7GwQFUlRVBuAEF+sLjKfrwp92pgvveOiw0zswiw+dwD775Re4HDWoE+LcWz5ioKkrwBAN7W+lS7af2irnkbDQRqZEF5HYdJc3t7oOg7Ksnxyceog1JOMeefyOezNkHCSRrGD0rYad3K63a65U0/STWNgiHC4bLjHBeaW5JGcxSKilekvxI0PztUPh3wxaxpGkhAVWW6p1mDG9yzeNNRMrKFsxUMzDM3NrXJsNSbU3L0IWnzTvf+Sx8NtGPCwSyzzpi2fEIVsTa6AWuOVr3twqI73TwNipDFL0mZizGwy3PAL287mmePZrn9P+2556XN6cMNu3KbHraXtfQa6kVHMvQ1xxjiyb5SX0+Psdt4sTHJ92MZ6yRhZCRa5FsvidDTbipi7FmN2Ykk95qQwbqyHjp/fdTlFuaBxa/gKRxOjT/J02O+nfJGsGQ6tIRwazW43I4+YvUh3Om/EkUcONL03WTUAnW1++3C9Kdl7EWFiy8/6VoobWcmbUrLGqHkGoJvjsYO+LmOIjDwLGzQgEsFbqqGa9lYm/V1NTnFLIEUxaFywMhIAhUDVtfzHgOzU1EIdn7OkEhdImeGQSOIpb5lZiArPKwVmazM2U6cOdRNWqMsOV45OS/2VyH1Pda/jW4NT3E7RjaaPolwxmnMUGHNlaPDxRsTJiHsACzMbBeFk4nmrdVbpPvYj6GCdisQeLpTIykdLiixA4XfKL6vbgNcumdi169Yif7NMbmWSG4sp6RTfQKdHN+wWv8AM0ybVxS47EyymVIYEWyM4J/CU2BCjV2Ykmw7RUrwXQzjFvEsc07xCyrpCFUfhwEgKXZrZmsBewFRTB4QNPK+MKBYF6SWNQiA2FkhRVNgSbDS/OokvKkTinHJlnkqqX8/T1Oe0N3sLHkMmLlvIglQfdSRkJIUlRJcE25imbEYJRII4HM17BSI2jLMdMoVideHnUp2JiSTiMdiJUSRiIoxYMVZhqIo/wA2VLKo0Fzc86XY3FwYRf8Ao1gDiRMJC7sjsrBc+InduY6yoDb8pNTSa4HWeOW2Sbf2I/gNmwxzTPI6zQ4QBpbaJJNwSFTfrAuLX55TW+5TGTHI0pBYs8jaWGexbQcrX0HZUjxeME+FUYFI55IZsjl0jRNU/wDkJELLa91DNew8demGGHiKosiTSYVVjiVSMhxOIYK8jsD+I1xfKuiqut82k7eeCi1Mlbkue3/Im0OJCZRxLvkUDnYXZvADj8qdaZdjQkvnbXIghU3BuQbytppqwA/009Guk8k4Y7+G3gaYEp+x/wDDbwpiSqs0h2FLGtayaxQkb9u4xooWdRdtLdUsLkgda3Aa8ar7a2BLPYl3IRVzFHY3ViCAt7n/AC8RVi7WwCzxtGxtcWvqbfK4vUS2luzMuUh+lBIRgqMGVAGK3JkGYX0vcHxvRkXTsYcfs8RK9msQy3JUqhut1FybOeOo4WpCmKQG4lQHtzLf96mGWSJWlky9OMLJICUHULYiNL2YsASqrf5Vy3d2nip5VBliyB0Dq6wqWB4hRl6x0PCs2kejpnnlCTi0l8kQxM6EAl0Y8NZF/YUu2bhImAvPBGDzuDb60vxO38bG2WQlHH5WijB14aFacsXtHHLHCcwjds+a4ijdrN1C4IF0tw5cahUbPBqOPOlfsOuB3UjIBz5gdQQRY94tTrDu7Cv5da23chCyYpAAFV42Cr7oaSFXkyDkhY3Fu00+ZK3SR5Upyf6nYyTYID3FIt2KGv8AWtRFIPzEjs6If+VP2WjLTail12G7omyk8WsSBoBflUU2dPj1LCSIsLm3XUDjpY69/Gp5lrXL3VDjZpHLSfBCcdtnFrouGfhYWBYeOg0p03T2i8qt08dmJ0FmW1iQb3HPSpD0QoCVG3nuWeWLjt2o4T4KF9WgQtYgE6kXHHWoHN9m0JAviHsNNUj41YVq5vEDxFS4plceWWNNR9SC4X7O4UdX6VnysrZWVMr5TcBra2oxH2epJI0suIkaR2Z3bImrMbm3YKmxwq/p/esfdF/SKjYi3+RO7ItBuwmEgxJEjOGjOjBbaXtw56mq66MDgBYcNOHhVnb9MseEYAAF2CDw4t9BVZmuTOqlSPd8L3ThKcvV/wBGpUdnd8uytSg7B5VvRasD0WkJpsOp4gV32PETPCOqB0iDUcswrBrOHfK6twsynyYH+lXUjmniTL92cFVbAWFzoBw1paDSCNgK6NMbaHXvr0D5OuTfaH8NvCmRRSnEbSLKVy2J0PdSZKhl4pooM74Y/wCLl819Kx7YY/4uXzX0pkPPx/rWKkwtj57X474uXzX0rHtfjvi5fNfSmSigtlg7m7RxGKTHdK7zOMMAoPWa3SqSFAHzp13Ww7xzxdJg3cmWIqzCVej62p0Fj269lVjgsbJC2aJ2jbtRip8xS5t5sYRY4qe3/wCsnrVXG3Z2afWPFCUKu/kn+9OEld4yqSSAwR9YKzBj1r6i9OH2i4aR5EKo7jJIDlVmFxI2mg41VmG29iY1Cx4iZFHBVkdVHgAbCjDbfxUYtHiJkBNyFkcAk6k6Hjx1qNheGvcdnl/Tfr7k93gxuJXGyww4l4PwcO1gVVc2SNSXzDkCbjurj0mOv/8AbtzN7KB7wFve46ny+dV1ip2kYtIxdjqSxuSe8muOQdgrQ4W7dljRbWxXSmM7SlKhEcuCijVmElr8QLA9tdl/xK122m40U/lOjkga3Gpte3ZzqtbV2mxcjgh3dgTmIZiQTa17HnYCpsiyxMHi8W7Kn+KSM2Yo2XJckhcmQHjYk3qN4/ezaEcjJ99kbLYZlIsdATbTv+lRyGVkOZGKtyKkgi/GxFcwvZUWLJB7a7Q+Mm8x6Ue2u0PjJvNfSmCilix+9tdofFzea+lHtptD4ubzX0phooLH720x/wAXN5r6Ue2mP+Lm819KYaKCx1xm8mLlAEuIkcA3AJFr2tfhSP8AxCX9bUmoqrSZeOWcVSbX3FP+IS/rbzo/xCX9bedJqKbV7Fuvk/c/yKPv0n6286Pv0n6286T0U2x9iOtk/c/yPw3yx4GmLm819KPbTaHxc3mvpTDRUmdj0d7cd8VL5j0rK72474qXzHpTJWRQWwPP5/vWKKKkBRRRQBRRRQBRRRQBRRRQBRRRQBRRRQBRRRQBRRRQBRRRQBRRRQBRRRQBRRRQBRRRQBWRWKKA/9k="/>
          <p:cNvSpPr>
            <a:spLocks noChangeAspect="1" noChangeArrowheads="1"/>
          </p:cNvSpPr>
          <p:nvPr/>
        </p:nvSpPr>
        <p:spPr bwMode="auto">
          <a:xfrm>
            <a:off x="117475" y="-144463"/>
            <a:ext cx="304800" cy="304801"/>
          </a:xfrm>
          <a:prstGeom prst="rect">
            <a:avLst/>
          </a:prstGeom>
          <a:noFill/>
          <a:ln w="9525">
            <a:noFill/>
            <a:miter lim="800000"/>
            <a:headEnd/>
            <a:tailEnd/>
          </a:ln>
        </p:spPr>
        <p:txBody>
          <a:bodyPr/>
          <a:lstStyle/>
          <a:p>
            <a:pPr eaLnBrk="1" hangingPunct="1"/>
            <a:endParaRPr lang="tr-TR" altLang="tr-TR"/>
          </a:p>
        </p:txBody>
      </p:sp>
      <p:sp>
        <p:nvSpPr>
          <p:cNvPr id="4101" name="10 İçerik Yer Tutucusu"/>
          <p:cNvSpPr>
            <a:spLocks noGrp="1"/>
          </p:cNvSpPr>
          <p:nvPr>
            <p:ph idx="1"/>
          </p:nvPr>
        </p:nvSpPr>
        <p:spPr>
          <a:xfrm>
            <a:off x="457200" y="533401"/>
            <a:ext cx="8229600" cy="5257800"/>
          </a:xfrm>
        </p:spPr>
        <p:txBody>
          <a:bodyPr/>
          <a:lstStyle/>
          <a:p>
            <a:pPr marL="0" indent="0">
              <a:buNone/>
              <a:defRPr/>
            </a:pPr>
            <a:r>
              <a:rPr lang="tr-TR" altLang="tr-TR" sz="2600" dirty="0" smtClean="0"/>
              <a:t>	</a:t>
            </a:r>
            <a:r>
              <a:rPr lang="tr-TR" altLang="tr-TR" sz="2000" dirty="0" smtClean="0"/>
              <a:t>Sınıflandırmayı;</a:t>
            </a:r>
          </a:p>
          <a:p>
            <a:pPr marL="0" indent="0">
              <a:buNone/>
              <a:defRPr/>
            </a:pPr>
            <a:r>
              <a:rPr lang="tr-TR" altLang="tr-TR" sz="2000" dirty="0" smtClean="0"/>
              <a:t>-Pazar yapılarına, </a:t>
            </a:r>
          </a:p>
          <a:p>
            <a:pPr marL="0" indent="0">
              <a:buNone/>
              <a:defRPr/>
            </a:pPr>
            <a:r>
              <a:rPr lang="tr-TR" altLang="tr-TR" sz="2000" dirty="0" smtClean="0"/>
              <a:t>-Faaliyet alanlarına,</a:t>
            </a:r>
          </a:p>
          <a:p>
            <a:pPr marL="0" indent="0">
              <a:buNone/>
              <a:defRPr/>
            </a:pPr>
            <a:r>
              <a:rPr lang="tr-TR" altLang="tr-TR" sz="2000" dirty="0" smtClean="0"/>
              <a:t>-Ölçeklerine göre de sınıflandırmalar yapılabilir.</a:t>
            </a:r>
          </a:p>
          <a:p>
            <a:pPr marL="0" indent="0">
              <a:buNone/>
              <a:defRPr/>
            </a:pPr>
            <a:endParaRPr lang="tr-TR" altLang="tr-TR" sz="2000" dirty="0"/>
          </a:p>
          <a:p>
            <a:pPr marL="0" indent="0">
              <a:buNone/>
              <a:defRPr/>
            </a:pPr>
            <a:r>
              <a:rPr lang="tr-TR" altLang="tr-TR" sz="2000" dirty="0" smtClean="0"/>
              <a:t>Yiyecek içecek işletmelerini 2 temel grup altında da toplayabiliriz;</a:t>
            </a:r>
          </a:p>
          <a:p>
            <a:pPr marL="0" indent="0">
              <a:buNone/>
              <a:defRPr/>
            </a:pPr>
            <a:r>
              <a:rPr lang="tr-TR" altLang="tr-TR" sz="2000" u="sng" dirty="0" smtClean="0">
                <a:solidFill>
                  <a:srgbClr val="C00000"/>
                </a:solidFill>
              </a:rPr>
              <a:t>A-Ticari yiyecek içecek işletmeleri (Kar amacı güdenler)</a:t>
            </a:r>
          </a:p>
          <a:p>
            <a:pPr marL="0" indent="0">
              <a:buNone/>
              <a:defRPr/>
            </a:pPr>
            <a:r>
              <a:rPr lang="tr-TR" altLang="tr-TR" sz="2000" dirty="0" smtClean="0"/>
              <a:t>1-Bağımsız yiyecek içecek işletmeleri</a:t>
            </a:r>
          </a:p>
          <a:p>
            <a:pPr marL="0" indent="0">
              <a:buNone/>
              <a:defRPr/>
            </a:pPr>
            <a:r>
              <a:rPr lang="tr-TR" altLang="tr-TR" sz="2000" dirty="0" smtClean="0"/>
              <a:t>2-Zincir yiyecek içecek işletmeleri</a:t>
            </a:r>
          </a:p>
          <a:p>
            <a:pPr marL="0" indent="0">
              <a:buNone/>
              <a:defRPr/>
            </a:pPr>
            <a:r>
              <a:rPr lang="tr-TR" altLang="tr-TR" sz="2000" dirty="0" smtClean="0"/>
              <a:t>3-Esas faaliyet alanı yiyecek içecek hizmeti olmayan zincir işletmeler (alışveriş merkezleri, mağazalar vb.)</a:t>
            </a:r>
          </a:p>
          <a:p>
            <a:pPr marL="0" indent="0">
              <a:buNone/>
              <a:defRPr/>
            </a:pPr>
            <a:r>
              <a:rPr lang="tr-TR" altLang="tr-TR" sz="2000" dirty="0" smtClean="0"/>
              <a:t>Kar amaçlı işletmeler;</a:t>
            </a:r>
          </a:p>
          <a:p>
            <a:pPr marL="0" indent="0">
              <a:buNone/>
              <a:defRPr/>
            </a:pPr>
            <a:r>
              <a:rPr lang="tr-TR" altLang="tr-TR" sz="2000" dirty="0" smtClean="0"/>
              <a:t>-Tüm pazara</a:t>
            </a:r>
          </a:p>
          <a:p>
            <a:pPr marL="0" indent="0">
              <a:buNone/>
              <a:defRPr/>
            </a:pPr>
            <a:r>
              <a:rPr lang="tr-TR" altLang="tr-TR" sz="2000" dirty="0" smtClean="0"/>
              <a:t>-Sınırlı pazara yönelik faaliyet gösterirler.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3703</TotalTime>
  <Words>1099</Words>
  <Application>Microsoft Office PowerPoint</Application>
  <PresentationFormat>Ekran Gösterisi (4:3)</PresentationFormat>
  <Paragraphs>146</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Varsayılan Tasarım</vt:lpstr>
      <vt:lpstr>PowerPoint Sunusu</vt:lpstr>
      <vt:lpstr>PowerPoint Sunusu</vt:lpstr>
      <vt:lpstr>Yiyecek-İçecek Hizmet Sektörü Genel Bakış</vt:lpstr>
      <vt:lpstr>PowerPoint Sunusu</vt:lpstr>
      <vt:lpstr>PowerPoint Sunusu</vt:lpstr>
      <vt:lpstr>PowerPoint Sunusu</vt:lpstr>
      <vt:lpstr>PowerPoint Sunusu</vt:lpstr>
      <vt:lpstr>PowerPoint Sunusu</vt:lpstr>
      <vt:lpstr>PowerPoint Sunusu</vt:lpstr>
      <vt:lpstr>PowerPoint Sunusu</vt:lpstr>
      <vt:lpstr>PowerPoint Sunusu</vt:lpstr>
      <vt:lpstr>Amaçlarına Göre Yiyecek İçecek İşletmeleri</vt:lpstr>
      <vt:lpstr>Otel Organizasyonu ve Bu Organizasyon İçerisinde Yer Alan Yiyecek İçecek Üniteleri</vt:lpstr>
      <vt:lpstr>Tipik Bir Restoranın Organizasyon Yapısı</vt:lpstr>
      <vt:lpstr>Büyük Ölçekli Bir Yiyecek İçecek İşletmesinin Organizasyon Yapısı</vt:lpstr>
      <vt:lpstr>Büyük Ölçekli Bir Yiyecek İçecek İşletmesinin Mutfağının Organizasyon Yapısı</vt:lpstr>
      <vt:lpstr>Büyük Otellerde Yiyecek-İçecek Bölümünün Organizasyonu</vt:lpstr>
      <vt:lpstr>Ziyafet Bölümü Personeli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part-time</dc:creator>
  <cp:lastModifiedBy>seyitAliçelik</cp:lastModifiedBy>
  <cp:revision>404</cp:revision>
  <cp:lastPrinted>1601-01-01T00:00:00Z</cp:lastPrinted>
  <dcterms:created xsi:type="dcterms:W3CDTF">2013-05-22T05:54:15Z</dcterms:created>
  <dcterms:modified xsi:type="dcterms:W3CDTF">2023-09-13T11:45:39Z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